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0" r:id="rId2"/>
    <p:sldId id="256" r:id="rId3"/>
    <p:sldId id="271" r:id="rId4"/>
    <p:sldId id="257" r:id="rId5"/>
    <p:sldId id="267" r:id="rId6"/>
    <p:sldId id="268" r:id="rId7"/>
    <p:sldId id="258" r:id="rId8"/>
    <p:sldId id="259" r:id="rId9"/>
    <p:sldId id="263" r:id="rId10"/>
    <p:sldId id="264" r:id="rId11"/>
    <p:sldId id="265" r:id="rId12"/>
    <p:sldId id="266" r:id="rId13"/>
    <p:sldId id="260" r:id="rId14"/>
    <p:sldId id="261" r:id="rId15"/>
    <p:sldId id="262" r:id="rId16"/>
    <p:sldId id="272" r:id="rId17"/>
    <p:sldId id="277" r:id="rId18"/>
    <p:sldId id="275" r:id="rId19"/>
    <p:sldId id="278" r:id="rId20"/>
    <p:sldId id="274" r:id="rId21"/>
    <p:sldId id="279" r:id="rId22"/>
    <p:sldId id="280" r:id="rId23"/>
    <p:sldId id="281" r:id="rId24"/>
    <p:sldId id="282" r:id="rId25"/>
    <p:sldId id="269" r:id="rId26"/>
    <p:sldId id="273" r:id="rId27"/>
    <p:sldId id="286" r:id="rId28"/>
    <p:sldId id="287" r:id="rId29"/>
    <p:sldId id="285"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8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D1ED7483-BFAE-4A59-97F8-DD144407E161}"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2860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81B13-27B5-4DCA-B9D7-FC8B20E2DE6D}"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6017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1478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3220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349151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59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710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904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7325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215931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7733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381B13-27B5-4DCA-B9D7-FC8B20E2DE6D}"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2273829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381B13-27B5-4DCA-B9D7-FC8B20E2DE6D}" type="datetimeFigureOut">
              <a:rPr lang="en-US" smtClean="0"/>
              <a:t>10/23/2020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ED7483-BFAE-4A59-97F8-DD144407E161}"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6912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381B13-27B5-4DCA-B9D7-FC8B20E2DE6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ED7483-BFAE-4A59-97F8-DD144407E161}"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2913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381B13-27B5-4DCA-B9D7-FC8B20E2DE6D}" type="datetimeFigureOut">
              <a:rPr lang="en-US" smtClean="0"/>
              <a:t>10/23/2020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309046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81B13-27B5-4DCA-B9D7-FC8B20E2DE6D}"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D7483-BFAE-4A59-97F8-DD144407E161}"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4395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81B13-27B5-4DCA-B9D7-FC8B20E2DE6D}"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1730808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3381B13-27B5-4DCA-B9D7-FC8B20E2DE6D}" type="datetimeFigureOut">
              <a:rPr lang="en-US" smtClean="0"/>
              <a:t>10/23/2020</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1ED7483-BFAE-4A59-97F8-DD144407E161}" type="slidenum">
              <a:rPr lang="en-US" smtClean="0"/>
              <a:t>‹#›</a:t>
            </a:fld>
            <a:endParaRPr lang="en-US"/>
          </a:p>
        </p:txBody>
      </p:sp>
    </p:spTree>
    <p:extLst>
      <p:ext uri="{BB962C8B-B14F-4D97-AF65-F5344CB8AC3E}">
        <p14:creationId xmlns:p14="http://schemas.microsoft.com/office/powerpoint/2010/main" val="534906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plantower.com/en/content/?108.html" TargetMode="External"/><Relationship Id="rId2" Type="http://schemas.openxmlformats.org/officeDocument/2006/relationships/hyperlink" Target="http://www.plantower.com/en/content/?110.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5402-9CDF-4812-AB4C-060415DA6590}"/>
              </a:ext>
            </a:extLst>
          </p:cNvPr>
          <p:cNvSpPr>
            <a:spLocks noGrp="1"/>
          </p:cNvSpPr>
          <p:nvPr>
            <p:ph type="ctrTitle"/>
          </p:nvPr>
        </p:nvSpPr>
        <p:spPr/>
        <p:txBody>
          <a:bodyPr/>
          <a:lstStyle/>
          <a:p>
            <a:r>
              <a:rPr lang="en-IN" dirty="0">
                <a:latin typeface="Britannic Bold" panose="020B0903060703020204" pitchFamily="34" charset="0"/>
              </a:rPr>
              <a:t>IDEATHON 2020</a:t>
            </a:r>
          </a:p>
        </p:txBody>
      </p:sp>
      <p:sp>
        <p:nvSpPr>
          <p:cNvPr id="3" name="Subtitle 2">
            <a:extLst>
              <a:ext uri="{FF2B5EF4-FFF2-40B4-BE49-F238E27FC236}">
                <a16:creationId xmlns:a16="http://schemas.microsoft.com/office/drawing/2014/main" id="{9642BCF7-E369-4868-B002-35A3966475FC}"/>
              </a:ext>
            </a:extLst>
          </p:cNvPr>
          <p:cNvSpPr>
            <a:spLocks noGrp="1"/>
          </p:cNvSpPr>
          <p:nvPr>
            <p:ph type="subTitle" idx="1"/>
          </p:nvPr>
        </p:nvSpPr>
        <p:spPr>
          <a:xfrm>
            <a:off x="1917567" y="3733800"/>
            <a:ext cx="5308866" cy="1377651"/>
          </a:xfrm>
        </p:spPr>
        <p:txBody>
          <a:bodyPr>
            <a:normAutofit fontScale="85000" lnSpcReduction="20000"/>
          </a:bodyPr>
          <a:lstStyle/>
          <a:p>
            <a:r>
              <a:rPr lang="en-IN" dirty="0"/>
              <a:t>BY:</a:t>
            </a:r>
          </a:p>
          <a:p>
            <a:r>
              <a:rPr lang="en-IN" dirty="0"/>
              <a:t>YATHISH NV</a:t>
            </a:r>
          </a:p>
          <a:p>
            <a:r>
              <a:rPr lang="en-IN" dirty="0">
                <a:latin typeface="Roboto"/>
              </a:rPr>
              <a:t>MAHANASH KUMAR</a:t>
            </a:r>
          </a:p>
          <a:p>
            <a:r>
              <a:rPr lang="en-IN" b="1" i="0" dirty="0">
                <a:solidFill>
                  <a:srgbClr val="202124"/>
                </a:solidFill>
                <a:effectLst/>
                <a:latin typeface="Roboto"/>
              </a:rPr>
              <a:t>Narasimha </a:t>
            </a:r>
            <a:r>
              <a:rPr lang="en-IN" b="1" i="0" dirty="0" err="1">
                <a:solidFill>
                  <a:srgbClr val="202124"/>
                </a:solidFill>
                <a:effectLst/>
                <a:latin typeface="Roboto"/>
              </a:rPr>
              <a:t>Jwalapuram</a:t>
            </a:r>
            <a:endParaRPr lang="en-IN" b="1" i="0" dirty="0">
              <a:solidFill>
                <a:srgbClr val="5F6368"/>
              </a:solidFill>
              <a:effectLst/>
              <a:latin typeface="Roboto"/>
            </a:endParaRPr>
          </a:p>
        </p:txBody>
      </p:sp>
    </p:spTree>
    <p:extLst>
      <p:ext uri="{BB962C8B-B14F-4D97-AF65-F5344CB8AC3E}">
        <p14:creationId xmlns:p14="http://schemas.microsoft.com/office/powerpoint/2010/main" val="2137174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DD4F-8E05-4871-B429-578D9AE10B48}"/>
              </a:ext>
            </a:extLst>
          </p:cNvPr>
          <p:cNvSpPr>
            <a:spLocks noGrp="1"/>
          </p:cNvSpPr>
          <p:nvPr>
            <p:ph type="title"/>
          </p:nvPr>
        </p:nvSpPr>
        <p:spPr/>
        <p:txBody>
          <a:bodyPr>
            <a:normAutofit fontScale="90000"/>
          </a:bodyPr>
          <a:lstStyle/>
          <a:p>
            <a:r>
              <a:rPr lang="en-IN" dirty="0"/>
              <a:t>Components for Building water quality system.</a:t>
            </a:r>
          </a:p>
        </p:txBody>
      </p:sp>
      <p:sp>
        <p:nvSpPr>
          <p:cNvPr id="3" name="Content Placeholder 2">
            <a:extLst>
              <a:ext uri="{FF2B5EF4-FFF2-40B4-BE49-F238E27FC236}">
                <a16:creationId xmlns:a16="http://schemas.microsoft.com/office/drawing/2014/main" id="{18D764C3-87CD-4B08-A4A8-25A36F08E7F1}"/>
              </a:ext>
            </a:extLst>
          </p:cNvPr>
          <p:cNvSpPr>
            <a:spLocks noGrp="1"/>
          </p:cNvSpPr>
          <p:nvPr>
            <p:ph idx="1"/>
          </p:nvPr>
        </p:nvSpPr>
        <p:spPr/>
        <p:txBody>
          <a:bodyPr>
            <a:normAutofit fontScale="92500" lnSpcReduction="20000"/>
          </a:bodyPr>
          <a:lstStyle/>
          <a:p>
            <a:r>
              <a:rPr lang="en-IN" dirty="0"/>
              <a:t>Arduino Mega</a:t>
            </a:r>
          </a:p>
          <a:p>
            <a:r>
              <a:rPr lang="en-IN" dirty="0"/>
              <a:t>Bolt IOT WIFI Module</a:t>
            </a:r>
          </a:p>
          <a:p>
            <a:r>
              <a:rPr lang="en-IN" dirty="0"/>
              <a:t>Water Level Sensor</a:t>
            </a:r>
          </a:p>
          <a:p>
            <a:r>
              <a:rPr lang="en-IN" dirty="0"/>
              <a:t>pH Sensor</a:t>
            </a:r>
          </a:p>
          <a:p>
            <a:r>
              <a:rPr lang="en-IN" dirty="0"/>
              <a:t>Turbidity Sensor</a:t>
            </a:r>
          </a:p>
          <a:p>
            <a:r>
              <a:rPr lang="en-IN" dirty="0"/>
              <a:t>TDS meter</a:t>
            </a:r>
          </a:p>
          <a:p>
            <a:r>
              <a:rPr lang="en-IN" dirty="0"/>
              <a:t>LCD Display Board</a:t>
            </a:r>
          </a:p>
          <a:p>
            <a:r>
              <a:rPr lang="en-IN" dirty="0"/>
              <a:t>LEDs,LM35,Humidity </a:t>
            </a:r>
            <a:r>
              <a:rPr lang="en-IN" dirty="0" err="1"/>
              <a:t>sensor,Buzzer,Jumper</a:t>
            </a:r>
            <a:r>
              <a:rPr lang="en-IN" dirty="0"/>
              <a:t> wires</a:t>
            </a:r>
          </a:p>
        </p:txBody>
      </p:sp>
    </p:spTree>
    <p:extLst>
      <p:ext uri="{BB962C8B-B14F-4D97-AF65-F5344CB8AC3E}">
        <p14:creationId xmlns:p14="http://schemas.microsoft.com/office/powerpoint/2010/main" val="2491980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lt WiFi Module">
            <a:extLst>
              <a:ext uri="{FF2B5EF4-FFF2-40B4-BE49-F238E27FC236}">
                <a16:creationId xmlns:a16="http://schemas.microsoft.com/office/drawing/2014/main" id="{CD72FC4B-42AC-48C6-A10A-386221710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896" y="1841615"/>
            <a:ext cx="5309973" cy="1468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y Analog Liquid PH Tester Kit Online at Lowest Price In India | Robu">
            <a:extLst>
              <a:ext uri="{FF2B5EF4-FFF2-40B4-BE49-F238E27FC236}">
                <a16:creationId xmlns:a16="http://schemas.microsoft.com/office/drawing/2014/main" id="{0FD7B8C5-B5EF-4462-B8F6-D705F80FDD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7033" y="3582334"/>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1A2CFC-3BC8-44DA-9317-D2930C86A1C7}"/>
              </a:ext>
            </a:extLst>
          </p:cNvPr>
          <p:cNvSpPr txBox="1"/>
          <p:nvPr/>
        </p:nvSpPr>
        <p:spPr>
          <a:xfrm>
            <a:off x="3588891" y="1131332"/>
            <a:ext cx="1066800" cy="646331"/>
          </a:xfrm>
          <a:prstGeom prst="rect">
            <a:avLst/>
          </a:prstGeom>
          <a:noFill/>
        </p:spPr>
        <p:txBody>
          <a:bodyPr wrap="square" rtlCol="0">
            <a:spAutoFit/>
          </a:bodyPr>
          <a:lstStyle/>
          <a:p>
            <a:r>
              <a:rPr lang="en-IN" dirty="0"/>
              <a:t>Bolt </a:t>
            </a:r>
            <a:r>
              <a:rPr lang="en-IN" dirty="0" err="1"/>
              <a:t>wifi</a:t>
            </a:r>
            <a:r>
              <a:rPr lang="en-IN" dirty="0"/>
              <a:t> Module</a:t>
            </a:r>
          </a:p>
        </p:txBody>
      </p:sp>
      <p:sp>
        <p:nvSpPr>
          <p:cNvPr id="5" name="TextBox 4">
            <a:extLst>
              <a:ext uri="{FF2B5EF4-FFF2-40B4-BE49-F238E27FC236}">
                <a16:creationId xmlns:a16="http://schemas.microsoft.com/office/drawing/2014/main" id="{A1E780D4-1511-4E0A-AD26-44F19664AD42}"/>
              </a:ext>
            </a:extLst>
          </p:cNvPr>
          <p:cNvSpPr txBox="1"/>
          <p:nvPr/>
        </p:nvSpPr>
        <p:spPr>
          <a:xfrm>
            <a:off x="6324600" y="6103389"/>
            <a:ext cx="1524000" cy="369332"/>
          </a:xfrm>
          <a:prstGeom prst="rect">
            <a:avLst/>
          </a:prstGeom>
          <a:noFill/>
        </p:spPr>
        <p:txBody>
          <a:bodyPr wrap="square" rtlCol="0">
            <a:spAutoFit/>
          </a:bodyPr>
          <a:lstStyle/>
          <a:p>
            <a:r>
              <a:rPr lang="en-IN" dirty="0"/>
              <a:t>pH Sensor</a:t>
            </a:r>
          </a:p>
        </p:txBody>
      </p:sp>
      <p:pic>
        <p:nvPicPr>
          <p:cNvPr id="1030" name="Picture 6" descr="Buy Turbidity Sensor Online @ Best Price in India">
            <a:extLst>
              <a:ext uri="{FF2B5EF4-FFF2-40B4-BE49-F238E27FC236}">
                <a16:creationId xmlns:a16="http://schemas.microsoft.com/office/drawing/2014/main" id="{68EC9DE1-C372-46EB-AEF8-580EBE4B8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773" y="578855"/>
            <a:ext cx="2398393" cy="28203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6FB3C3D-7A4C-4E72-99DB-606460012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70" y="3042768"/>
            <a:ext cx="5309973" cy="3513760"/>
          </a:xfrm>
          <a:prstGeom prst="rect">
            <a:avLst/>
          </a:prstGeom>
        </p:spPr>
      </p:pic>
      <p:pic>
        <p:nvPicPr>
          <p:cNvPr id="1032" name="Picture 8" descr="HM Digital India Tds-3 | Handheld Tds Meter With Carrying Case: Amazon.in:  Industrial &amp; Scientific">
            <a:extLst>
              <a:ext uri="{FF2B5EF4-FFF2-40B4-BE49-F238E27FC236}">
                <a16:creationId xmlns:a16="http://schemas.microsoft.com/office/drawing/2014/main" id="{4D4040D0-B53A-40CE-B091-83B93DFDC3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0987" y="1239205"/>
            <a:ext cx="1482963" cy="23431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w to Control an LCD Display with Arduino (8 Examples)">
            <a:extLst>
              <a:ext uri="{FF2B5EF4-FFF2-40B4-BE49-F238E27FC236}">
                <a16:creationId xmlns:a16="http://schemas.microsoft.com/office/drawing/2014/main" id="{0D29E3CC-DD5C-4322-B39B-3E8F08E0817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22954" y="1874729"/>
            <a:ext cx="2324100" cy="1549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0300FE-C99B-4A12-838B-32E88CA9BEB0}"/>
              </a:ext>
            </a:extLst>
          </p:cNvPr>
          <p:cNvSpPr txBox="1"/>
          <p:nvPr/>
        </p:nvSpPr>
        <p:spPr>
          <a:xfrm>
            <a:off x="6705019" y="762000"/>
            <a:ext cx="1482963" cy="369332"/>
          </a:xfrm>
          <a:prstGeom prst="rect">
            <a:avLst/>
          </a:prstGeom>
          <a:noFill/>
        </p:spPr>
        <p:txBody>
          <a:bodyPr wrap="square" rtlCol="0">
            <a:spAutoFit/>
          </a:bodyPr>
          <a:lstStyle/>
          <a:p>
            <a:r>
              <a:rPr lang="en-IN" dirty="0"/>
              <a:t>LCD Display</a:t>
            </a:r>
          </a:p>
        </p:txBody>
      </p:sp>
      <p:sp>
        <p:nvSpPr>
          <p:cNvPr id="9" name="TextBox 8">
            <a:extLst>
              <a:ext uri="{FF2B5EF4-FFF2-40B4-BE49-F238E27FC236}">
                <a16:creationId xmlns:a16="http://schemas.microsoft.com/office/drawing/2014/main" id="{F844B9FB-24EB-4E31-897A-2E52DAA23C29}"/>
              </a:ext>
            </a:extLst>
          </p:cNvPr>
          <p:cNvSpPr txBox="1"/>
          <p:nvPr/>
        </p:nvSpPr>
        <p:spPr>
          <a:xfrm>
            <a:off x="5496527" y="524300"/>
            <a:ext cx="828073" cy="646331"/>
          </a:xfrm>
          <a:prstGeom prst="rect">
            <a:avLst/>
          </a:prstGeom>
          <a:noFill/>
        </p:spPr>
        <p:txBody>
          <a:bodyPr wrap="square" rtlCol="0">
            <a:spAutoFit/>
          </a:bodyPr>
          <a:lstStyle/>
          <a:p>
            <a:r>
              <a:rPr lang="en-IN" dirty="0"/>
              <a:t>TDS meter</a:t>
            </a:r>
          </a:p>
        </p:txBody>
      </p:sp>
      <p:sp>
        <p:nvSpPr>
          <p:cNvPr id="10" name="TextBox 9">
            <a:extLst>
              <a:ext uri="{FF2B5EF4-FFF2-40B4-BE49-F238E27FC236}">
                <a16:creationId xmlns:a16="http://schemas.microsoft.com/office/drawing/2014/main" id="{62476DBA-0708-460B-86B8-D97C830902C3}"/>
              </a:ext>
            </a:extLst>
          </p:cNvPr>
          <p:cNvSpPr txBox="1"/>
          <p:nvPr/>
        </p:nvSpPr>
        <p:spPr>
          <a:xfrm>
            <a:off x="3555280" y="3309954"/>
            <a:ext cx="1671024" cy="1200329"/>
          </a:xfrm>
          <a:prstGeom prst="rect">
            <a:avLst/>
          </a:prstGeom>
          <a:noFill/>
        </p:spPr>
        <p:txBody>
          <a:bodyPr wrap="square" rtlCol="0">
            <a:spAutoFit/>
          </a:bodyPr>
          <a:lstStyle/>
          <a:p>
            <a:r>
              <a:rPr lang="en-IN" dirty="0"/>
              <a:t>Arduino Mega with humidity and water level sensor</a:t>
            </a:r>
          </a:p>
        </p:txBody>
      </p:sp>
    </p:spTree>
    <p:extLst>
      <p:ext uri="{BB962C8B-B14F-4D97-AF65-F5344CB8AC3E}">
        <p14:creationId xmlns:p14="http://schemas.microsoft.com/office/powerpoint/2010/main" val="3967635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FBB7C-56BD-4FA0-8AEA-84250C37AA95}"/>
              </a:ext>
            </a:extLst>
          </p:cNvPr>
          <p:cNvSpPr>
            <a:spLocks noGrp="1"/>
          </p:cNvSpPr>
          <p:nvPr>
            <p:ph idx="1"/>
          </p:nvPr>
        </p:nvSpPr>
        <p:spPr>
          <a:xfrm>
            <a:off x="692803" y="533400"/>
            <a:ext cx="7993998" cy="5592763"/>
          </a:xfrm>
        </p:spPr>
        <p:txBody>
          <a:bodyPr>
            <a:normAutofit/>
          </a:bodyPr>
          <a:lstStyle/>
          <a:p>
            <a:pPr marL="0" indent="0">
              <a:buNone/>
            </a:pPr>
            <a:r>
              <a:rPr lang="en-IN" sz="2400" dirty="0"/>
              <a:t>Data collected from these sensors is sent to cloud via </a:t>
            </a:r>
            <a:r>
              <a:rPr lang="en-IN" sz="2400" dirty="0" err="1"/>
              <a:t>wifi</a:t>
            </a:r>
            <a:r>
              <a:rPr lang="en-IN" sz="2400" dirty="0"/>
              <a:t> either to Thing speak server or Firebase storage and csv file is prepared and continuous monitoring is done and Alert system is done through </a:t>
            </a:r>
            <a:r>
              <a:rPr lang="en-IN" sz="2400" dirty="0" err="1"/>
              <a:t>Sms</a:t>
            </a:r>
            <a:r>
              <a:rPr lang="en-IN" sz="2400" dirty="0"/>
              <a:t> or telegram message and sound from buzzer indicating good fit for portable water.</a:t>
            </a:r>
          </a:p>
          <a:p>
            <a:pPr marL="0" indent="0">
              <a:buNone/>
            </a:pPr>
            <a:r>
              <a:rPr lang="en-IN" sz="2400" dirty="0"/>
              <a:t>Sample CSV table:</a:t>
            </a:r>
          </a:p>
          <a:p>
            <a:pPr marL="0" indent="0">
              <a:buNone/>
            </a:pPr>
            <a:endParaRPr lang="en-IN" sz="2400" dirty="0"/>
          </a:p>
        </p:txBody>
      </p:sp>
      <p:pic>
        <p:nvPicPr>
          <p:cNvPr id="5" name="Picture 4">
            <a:extLst>
              <a:ext uri="{FF2B5EF4-FFF2-40B4-BE49-F238E27FC236}">
                <a16:creationId xmlns:a16="http://schemas.microsoft.com/office/drawing/2014/main" id="{A801D5C0-2B82-4CC6-91A5-4815CD628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03" y="3401751"/>
            <a:ext cx="7993997" cy="2618049"/>
          </a:xfrm>
          <a:prstGeom prst="rect">
            <a:avLst/>
          </a:prstGeom>
        </p:spPr>
      </p:pic>
    </p:spTree>
    <p:extLst>
      <p:ext uri="{BB962C8B-B14F-4D97-AF65-F5344CB8AC3E}">
        <p14:creationId xmlns:p14="http://schemas.microsoft.com/office/powerpoint/2010/main" val="2973825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81000"/>
            <a:ext cx="184731" cy="646331"/>
          </a:xfrm>
          <a:prstGeom prst="rect">
            <a:avLst/>
          </a:prstGeom>
          <a:noFill/>
        </p:spPr>
        <p:txBody>
          <a:bodyPr wrap="none" rtlCol="0">
            <a:spAutoFit/>
          </a:bodyPr>
          <a:lstStyle/>
          <a:p>
            <a:endParaRPr lang="en-US" dirty="0"/>
          </a:p>
          <a:p>
            <a:endParaRPr lang="en-US" dirty="0"/>
          </a:p>
        </p:txBody>
      </p:sp>
      <p:sp>
        <p:nvSpPr>
          <p:cNvPr id="3" name="Rectangle 2"/>
          <p:cNvSpPr/>
          <p:nvPr/>
        </p:nvSpPr>
        <p:spPr>
          <a:xfrm>
            <a:off x="578287" y="457200"/>
            <a:ext cx="7987426" cy="6186309"/>
          </a:xfrm>
          <a:prstGeom prst="rect">
            <a:avLst/>
          </a:prstGeom>
        </p:spPr>
        <p:txBody>
          <a:bodyPr wrap="square">
            <a:spAutoFit/>
          </a:bodyPr>
          <a:lstStyle/>
          <a:p>
            <a:r>
              <a:rPr lang="en-US" sz="2000" dirty="0">
                <a:latin typeface="Times New Roman" pitchFamily="18" charset="0"/>
                <a:cs typeface="Times New Roman" pitchFamily="18" charset="0"/>
              </a:rPr>
              <a:t>So we developed a solution to address two major problems, which were:</a:t>
            </a:r>
          </a:p>
          <a:p>
            <a:endParaRPr lang="en-US" sz="2000" dirty="0">
              <a:latin typeface="Times New Roman" pitchFamily="18" charset="0"/>
              <a:cs typeface="Times New Roman" pitchFamily="18" charset="0"/>
            </a:endParaRPr>
          </a:p>
          <a:p>
            <a:pPr marL="342900" indent="-342900">
              <a:buAutoNum type="arabicPeriod"/>
            </a:pPr>
            <a:r>
              <a:rPr lang="en-US" sz="2000" dirty="0">
                <a:latin typeface="Times New Roman" pitchFamily="18" charset="0"/>
                <a:cs typeface="Times New Roman" pitchFamily="18" charset="0"/>
              </a:rPr>
              <a:t>Degradation of Lake</a:t>
            </a:r>
          </a:p>
          <a:p>
            <a:pPr marL="342900" indent="-342900">
              <a:buAutoNum type="arabicPeriod"/>
            </a:pPr>
            <a:endParaRPr lang="en-US" sz="2000" dirty="0">
              <a:latin typeface="Times New Roman" pitchFamily="18" charset="0"/>
              <a:cs typeface="Times New Roman" pitchFamily="18" charset="0"/>
            </a:endParaRPr>
          </a:p>
          <a:p>
            <a:pPr marL="342900" indent="-342900">
              <a:buAutoNum type="arabicPeriod"/>
            </a:pPr>
            <a:r>
              <a:rPr lang="en-US" sz="2000" dirty="0">
                <a:latin typeface="Times New Roman" pitchFamily="18" charset="0"/>
                <a:cs typeface="Times New Roman" pitchFamily="18" charset="0"/>
              </a:rPr>
              <a:t>The treatment of sewage water</a:t>
            </a:r>
          </a:p>
          <a:p>
            <a:pPr marL="342900" indent="-342900">
              <a:buAutoNum type="arabicPeriod"/>
            </a:pPr>
            <a:endParaRPr lang="en-US" sz="2000" dirty="0">
              <a:latin typeface="Times New Roman" pitchFamily="18" charset="0"/>
              <a:cs typeface="Times New Roman" pitchFamily="18" charset="0"/>
            </a:endParaRPr>
          </a:p>
          <a:p>
            <a:pPr marL="285750" indent="-285750">
              <a:buFont typeface="Wingdings" pitchFamily="2" charset="2"/>
              <a:buChar char="Ø"/>
            </a:pPr>
            <a:r>
              <a:rPr lang="en-US" sz="2000" dirty="0">
                <a:latin typeface="Times New Roman" pitchFamily="18" charset="0"/>
                <a:cs typeface="Times New Roman" pitchFamily="18" charset="0"/>
              </a:rPr>
              <a:t>The idea is to incorporate multiple technologies together in a single system so that a complete solution could be provided that can decontaminate the site economically in a time-efficient manner as well as improve the quality of the site through restoration.</a:t>
            </a:r>
          </a:p>
          <a:p>
            <a:endParaRPr lang="en-US" sz="2000" dirty="0">
              <a:latin typeface="Times New Roman" pitchFamily="18" charset="0"/>
              <a:cs typeface="Times New Roman" pitchFamily="18" charset="0"/>
            </a:endParaRPr>
          </a:p>
          <a:p>
            <a:pPr marL="285750" indent="-285750">
              <a:buFont typeface="Wingdings" pitchFamily="2" charset="2"/>
              <a:buChar char="Ø"/>
            </a:pPr>
            <a:r>
              <a:rPr lang="en-US" sz="2000" b="1" dirty="0">
                <a:latin typeface="Times New Roman" pitchFamily="18" charset="0"/>
                <a:cs typeface="Times New Roman" pitchFamily="18" charset="0"/>
              </a:rPr>
              <a:t>Nano-Bioremediation</a:t>
            </a:r>
            <a:r>
              <a:rPr lang="en-US" sz="2000" dirty="0">
                <a:latin typeface="Times New Roman" pitchFamily="18" charset="0"/>
                <a:cs typeface="Times New Roman" pitchFamily="18" charset="0"/>
              </a:rPr>
              <a:t> method was incorporated for remediating lake as It has several advantages over physicochemical methods such as </a:t>
            </a:r>
          </a:p>
          <a:p>
            <a:pPr marL="285750" indent="-285750">
              <a:buFont typeface="Wingdings" pitchFamily="2" charset="2"/>
              <a:buChar char="Ø"/>
            </a:pPr>
            <a:endParaRPr lang="en-US" sz="2000" dirty="0">
              <a:latin typeface="Times New Roman" pitchFamily="18" charset="0"/>
              <a:cs typeface="Times New Roman" pitchFamily="18" charset="0"/>
            </a:endParaRPr>
          </a:p>
          <a:p>
            <a:pPr marL="742950" lvl="1" indent="-285750">
              <a:buFont typeface="Wingdings" pitchFamily="2" charset="2"/>
              <a:buChar char="§"/>
            </a:pPr>
            <a:r>
              <a:rPr lang="en-US" sz="2000" dirty="0">
                <a:latin typeface="Times New Roman" pitchFamily="18" charset="0"/>
                <a:cs typeface="Times New Roman" pitchFamily="18" charset="0"/>
              </a:rPr>
              <a:t>high selectivity	</a:t>
            </a:r>
          </a:p>
          <a:p>
            <a:pPr marL="742950" lvl="1" indent="-285750">
              <a:buFont typeface="Wingdings" pitchFamily="2" charset="2"/>
              <a:buChar char="§"/>
            </a:pPr>
            <a:r>
              <a:rPr lang="en-US" sz="2000" dirty="0">
                <a:latin typeface="Times New Roman" pitchFamily="18" charset="0"/>
                <a:cs typeface="Times New Roman" pitchFamily="18" charset="0"/>
              </a:rPr>
              <a:t>specificity 	</a:t>
            </a:r>
          </a:p>
          <a:p>
            <a:pPr marL="742950" lvl="1" indent="-285750">
              <a:buFont typeface="Wingdings" pitchFamily="2" charset="2"/>
              <a:buChar char="§"/>
            </a:pPr>
            <a:r>
              <a:rPr lang="en-US" sz="2000" dirty="0">
                <a:latin typeface="Times New Roman" pitchFamily="18" charset="0"/>
                <a:cs typeface="Times New Roman" pitchFamily="18" charset="0"/>
              </a:rPr>
              <a:t>cost and energy efficiency 	</a:t>
            </a:r>
          </a:p>
          <a:p>
            <a:pPr marL="742950" lvl="1" indent="-285750">
              <a:buFont typeface="Wingdings" pitchFamily="2" charset="2"/>
              <a:buChar char="§"/>
            </a:pPr>
            <a:r>
              <a:rPr lang="en-US" sz="2000" dirty="0">
                <a:latin typeface="Times New Roman" pitchFamily="18" charset="0"/>
                <a:cs typeface="Times New Roman" pitchFamily="18" charset="0"/>
              </a:rPr>
              <a:t>minimal requirement. </a:t>
            </a:r>
          </a:p>
          <a:p>
            <a:pPr marL="742950" lvl="1" indent="-285750">
              <a:buFont typeface="Wingdings" pitchFamily="2" charset="2"/>
              <a:buChar char="§"/>
            </a:pPr>
            <a:endParaRPr lang="en-US" dirty="0"/>
          </a:p>
          <a:p>
            <a:pPr lvl="1"/>
            <a:endParaRPr lang="en-US" dirty="0"/>
          </a:p>
        </p:txBody>
      </p:sp>
    </p:spTree>
    <p:extLst>
      <p:ext uri="{BB962C8B-B14F-4D97-AF65-F5344CB8AC3E}">
        <p14:creationId xmlns:p14="http://schemas.microsoft.com/office/powerpoint/2010/main" val="397005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92459"/>
            <a:ext cx="8120576" cy="2554545"/>
          </a:xfrm>
          <a:prstGeom prst="rect">
            <a:avLst/>
          </a:prstGeom>
        </p:spPr>
        <p:txBody>
          <a:bodyPr wrap="square">
            <a:spAutoFit/>
          </a:bodyPr>
          <a:lstStyle/>
          <a:p>
            <a:pPr marL="285750" indent="-285750">
              <a:buFont typeface="Wingdings" pitchFamily="2" charset="2"/>
              <a:buChar char="Ø"/>
            </a:pPr>
            <a:r>
              <a:rPr lang="en-US" sz="2000" dirty="0">
                <a:latin typeface="Times New Roman" pitchFamily="18" charset="0"/>
                <a:cs typeface="Times New Roman" pitchFamily="18" charset="0"/>
              </a:rPr>
              <a:t> Nanoscale zerovalent iron (</a:t>
            </a:r>
            <a:r>
              <a:rPr lang="en-US" sz="2000" dirty="0" err="1">
                <a:latin typeface="Times New Roman" pitchFamily="18" charset="0"/>
                <a:cs typeface="Times New Roman" pitchFamily="18" charset="0"/>
              </a:rPr>
              <a:t>nZVI</a:t>
            </a:r>
            <a:r>
              <a:rPr lang="en-US" sz="2000" dirty="0">
                <a:latin typeface="Times New Roman" pitchFamily="18" charset="0"/>
                <a:cs typeface="Times New Roman" pitchFamily="18" charset="0"/>
              </a:rPr>
              <a:t>) has shown enormous potential in contaminant reduction and can be successfully used in lake remediation .</a:t>
            </a:r>
          </a:p>
          <a:p>
            <a:pPr marL="285750" indent="-285750">
              <a:buFont typeface="Wingdings" pitchFamily="2" charset="2"/>
              <a:buChar char="Ø"/>
            </a:pPr>
            <a:r>
              <a:rPr lang="en-US" sz="2000" dirty="0">
                <a:latin typeface="Times New Roman" pitchFamily="18" charset="0"/>
                <a:cs typeface="Times New Roman" pitchFamily="18" charset="0"/>
              </a:rPr>
              <a:t> So, the incorporation of </a:t>
            </a:r>
            <a:r>
              <a:rPr lang="en-US" sz="2000" dirty="0" err="1">
                <a:latin typeface="Times New Roman" pitchFamily="18" charset="0"/>
                <a:cs typeface="Times New Roman" pitchFamily="18" charset="0"/>
              </a:rPr>
              <a:t>Paracoccus</a:t>
            </a:r>
            <a:r>
              <a:rPr lang="en-US" sz="2000" dirty="0">
                <a:latin typeface="Times New Roman" pitchFamily="18" charset="0"/>
                <a:cs typeface="Times New Roman" pitchFamily="18" charset="0"/>
              </a:rPr>
              <a:t> sp. strain YF1 in </a:t>
            </a:r>
            <a:r>
              <a:rPr lang="en-US" sz="2000" dirty="0" err="1">
                <a:latin typeface="Times New Roman" pitchFamily="18" charset="0"/>
                <a:cs typeface="Times New Roman" pitchFamily="18" charset="0"/>
              </a:rPr>
              <a:t>nZVI</a:t>
            </a:r>
            <a:r>
              <a:rPr lang="en-US" sz="2000" dirty="0">
                <a:latin typeface="Times New Roman" pitchFamily="18" charset="0"/>
                <a:cs typeface="Times New Roman" pitchFamily="18" charset="0"/>
              </a:rPr>
              <a:t> helps in more efficient remediation of. Nitrates.</a:t>
            </a:r>
          </a:p>
          <a:p>
            <a:pPr marL="285750" indent="-285750">
              <a:buFont typeface="Wingdings" pitchFamily="2" charset="2"/>
              <a:buChar char="Ø"/>
            </a:pPr>
            <a:endParaRPr lang="en-US" sz="2000" dirty="0">
              <a:latin typeface="Times New Roman" pitchFamily="18" charset="0"/>
              <a:cs typeface="Times New Roman" pitchFamily="18" charset="0"/>
            </a:endParaRPr>
          </a:p>
          <a:p>
            <a:pPr marL="285750" indent="-285750">
              <a:buFont typeface="Wingdings" pitchFamily="2" charset="2"/>
              <a:buChar char="Ø"/>
            </a:pPr>
            <a:r>
              <a:rPr lang="en-US" sz="2000" dirty="0">
                <a:latin typeface="Times New Roman" pitchFamily="18" charset="0"/>
                <a:cs typeface="Times New Roman" pitchFamily="18" charset="0"/>
              </a:rPr>
              <a:t>Under optimal conditions, </a:t>
            </a:r>
            <a:r>
              <a:rPr lang="en-US" sz="2000" dirty="0" err="1">
                <a:latin typeface="Times New Roman" pitchFamily="18" charset="0"/>
                <a:cs typeface="Times New Roman" pitchFamily="18" charset="0"/>
              </a:rPr>
              <a:t>nZVI</a:t>
            </a:r>
            <a:r>
              <a:rPr lang="en-US" sz="2000" dirty="0">
                <a:latin typeface="Times New Roman" pitchFamily="18" charset="0"/>
                <a:cs typeface="Times New Roman" pitchFamily="18" charset="0"/>
              </a:rPr>
              <a:t>-CA beads showed 91.35% removal, and for biofilm-coated </a:t>
            </a:r>
            <a:r>
              <a:rPr lang="en-US" sz="2000" dirty="0" err="1">
                <a:latin typeface="Times New Roman" pitchFamily="18" charset="0"/>
                <a:cs typeface="Times New Roman" pitchFamily="18" charset="0"/>
              </a:rPr>
              <a:t>nZVI</a:t>
            </a:r>
            <a:r>
              <a:rPr lang="en-US" sz="2000" dirty="0">
                <a:latin typeface="Times New Roman" pitchFamily="18" charset="0"/>
                <a:cs typeface="Times New Roman" pitchFamily="18" charset="0"/>
              </a:rPr>
              <a:t>-CA beads, the removal percentage was found to be 97.84%</a:t>
            </a:r>
          </a:p>
        </p:txBody>
      </p:sp>
      <p:sp>
        <p:nvSpPr>
          <p:cNvPr id="3" name="Rectangle 2"/>
          <p:cNvSpPr/>
          <p:nvPr/>
        </p:nvSpPr>
        <p:spPr>
          <a:xfrm>
            <a:off x="509954" y="5433291"/>
            <a:ext cx="4114800" cy="923330"/>
          </a:xfrm>
          <a:prstGeom prst="rect">
            <a:avLst/>
          </a:prstGeom>
        </p:spPr>
        <p:txBody>
          <a:bodyPr wrap="square">
            <a:spAutoFit/>
          </a:bodyPr>
          <a:lstStyle/>
          <a:p>
            <a:pPr algn="just"/>
            <a:r>
              <a:rPr lang="en-US" sz="900" b="0" i="0" dirty="0">
                <a:solidFill>
                  <a:srgbClr val="111111"/>
                </a:solidFill>
                <a:effectLst/>
                <a:latin typeface="Times New Roman" pitchFamily="18" charset="0"/>
                <a:cs typeface="Times New Roman" pitchFamily="18" charset="0"/>
              </a:rPr>
              <a:t>3D chemical mapping of spent </a:t>
            </a:r>
            <a:r>
              <a:rPr lang="en-US" sz="900" b="0" i="0" dirty="0" err="1">
                <a:solidFill>
                  <a:srgbClr val="111111"/>
                </a:solidFill>
                <a:effectLst/>
                <a:latin typeface="Times New Roman" pitchFamily="18" charset="0"/>
                <a:cs typeface="Times New Roman" pitchFamily="18" charset="0"/>
              </a:rPr>
              <a:t>nanoscale</a:t>
            </a:r>
            <a:r>
              <a:rPr lang="en-US" sz="900" b="0" i="0" dirty="0">
                <a:solidFill>
                  <a:srgbClr val="111111"/>
                </a:solidFill>
                <a:effectLst/>
                <a:latin typeface="Times New Roman" pitchFamily="18" charset="0"/>
                <a:cs typeface="Times New Roman" pitchFamily="18" charset="0"/>
              </a:rPr>
              <a:t> </a:t>
            </a:r>
            <a:r>
              <a:rPr lang="en-US" sz="900" b="0" i="0" dirty="0" err="1">
                <a:solidFill>
                  <a:srgbClr val="111111"/>
                </a:solidFill>
                <a:effectLst/>
                <a:latin typeface="Times New Roman" pitchFamily="18" charset="0"/>
                <a:cs typeface="Times New Roman" pitchFamily="18" charset="0"/>
              </a:rPr>
              <a:t>zerovalent</a:t>
            </a:r>
            <a:r>
              <a:rPr lang="en-US" sz="900" b="0" i="0" dirty="0">
                <a:solidFill>
                  <a:srgbClr val="111111"/>
                </a:solidFill>
                <a:effectLst/>
                <a:latin typeface="Times New Roman" pitchFamily="18" charset="0"/>
                <a:cs typeface="Times New Roman" pitchFamily="18" charset="0"/>
              </a:rPr>
              <a:t> iron after reactions with arsenate. (a) 3D elemental distributions of Fe (blue), O (green), and As (red). (b−j) Series of mappings acquired from spent </a:t>
            </a:r>
            <a:r>
              <a:rPr lang="en-US" sz="900" b="0" i="0" dirty="0" err="1">
                <a:solidFill>
                  <a:srgbClr val="111111"/>
                </a:solidFill>
                <a:effectLst/>
                <a:latin typeface="Times New Roman" pitchFamily="18" charset="0"/>
                <a:cs typeface="Times New Roman" pitchFamily="18" charset="0"/>
              </a:rPr>
              <a:t>nanoscale</a:t>
            </a:r>
            <a:r>
              <a:rPr lang="en-US" sz="900" b="0" i="0" dirty="0">
                <a:solidFill>
                  <a:srgbClr val="111111"/>
                </a:solidFill>
                <a:effectLst/>
                <a:latin typeface="Times New Roman" pitchFamily="18" charset="0"/>
                <a:cs typeface="Times New Roman" pitchFamily="18" charset="0"/>
              </a:rPr>
              <a:t> </a:t>
            </a:r>
            <a:r>
              <a:rPr lang="en-US" sz="900" b="0" i="0" dirty="0" err="1">
                <a:solidFill>
                  <a:srgbClr val="111111"/>
                </a:solidFill>
                <a:effectLst/>
                <a:latin typeface="Times New Roman" pitchFamily="18" charset="0"/>
                <a:cs typeface="Times New Roman" pitchFamily="18" charset="0"/>
              </a:rPr>
              <a:t>zerovalent</a:t>
            </a:r>
            <a:r>
              <a:rPr lang="en-US" sz="900" b="0" i="0" dirty="0">
                <a:solidFill>
                  <a:srgbClr val="111111"/>
                </a:solidFill>
                <a:effectLst/>
                <a:latin typeface="Times New Roman" pitchFamily="18" charset="0"/>
                <a:cs typeface="Times New Roman" pitchFamily="18" charset="0"/>
              </a:rPr>
              <a:t> iron reacted with arsenate in the tilt range of +64° to −64°. The sample was from a batch reactor containing 10 mg As(V)/L and 0.5 g/L </a:t>
            </a:r>
            <a:r>
              <a:rPr lang="en-US" sz="900" b="0" i="0" dirty="0" err="1">
                <a:solidFill>
                  <a:srgbClr val="111111"/>
                </a:solidFill>
                <a:effectLst/>
                <a:latin typeface="Times New Roman" pitchFamily="18" charset="0"/>
                <a:cs typeface="Times New Roman" pitchFamily="18" charset="0"/>
              </a:rPr>
              <a:t>nZVI</a:t>
            </a:r>
            <a:r>
              <a:rPr lang="en-US" sz="900" b="0" i="0" dirty="0">
                <a:solidFill>
                  <a:srgbClr val="111111"/>
                </a:solidFill>
                <a:effectLst/>
                <a:latin typeface="Times New Roman" pitchFamily="18" charset="0"/>
                <a:cs typeface="Times New Roman" pitchFamily="18" charset="0"/>
              </a:rPr>
              <a:t> after 48 h. A corresponding video of the 3D tomography can be found in Movie S1</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458" y="2616815"/>
            <a:ext cx="3770142" cy="2829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695" y="2616815"/>
            <a:ext cx="3461721" cy="2816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43647" y="5725679"/>
            <a:ext cx="3838353" cy="461665"/>
          </a:xfrm>
          <a:prstGeom prst="rect">
            <a:avLst/>
          </a:prstGeom>
        </p:spPr>
        <p:txBody>
          <a:bodyPr wrap="square">
            <a:spAutoFit/>
          </a:bodyPr>
          <a:lstStyle/>
          <a:p>
            <a:r>
              <a:rPr lang="en-US" sz="800" dirty="0">
                <a:latin typeface="Times New Roman" pitchFamily="18" charset="0"/>
                <a:cs typeface="Times New Roman" pitchFamily="18" charset="0"/>
              </a:rPr>
              <a:t>Scanning-electron micrograph of control </a:t>
            </a:r>
            <a:r>
              <a:rPr lang="en-US" sz="800" dirty="0" err="1">
                <a:latin typeface="Times New Roman" pitchFamily="18" charset="0"/>
                <a:cs typeface="Times New Roman" pitchFamily="18" charset="0"/>
              </a:rPr>
              <a:t>Paracoccus</a:t>
            </a:r>
            <a:r>
              <a:rPr lang="en-US" sz="800" dirty="0">
                <a:latin typeface="Times New Roman" pitchFamily="18" charset="0"/>
                <a:cs typeface="Times New Roman" pitchFamily="18" charset="0"/>
              </a:rPr>
              <a:t> sp. (A) . Ultrathin sections of strain DE2007 from pristine cultures (B and C) . Scale bar indicates 200 and 500 nm, respectively. </a:t>
            </a:r>
          </a:p>
        </p:txBody>
      </p:sp>
    </p:spTree>
    <p:extLst>
      <p:ext uri="{BB962C8B-B14F-4D97-AF65-F5344CB8AC3E}">
        <p14:creationId xmlns:p14="http://schemas.microsoft.com/office/powerpoint/2010/main" val="2271605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 y="381000"/>
            <a:ext cx="9142228" cy="6494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68363" y="3352800"/>
            <a:ext cx="16764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tx1"/>
                </a:solidFill>
                <a:latin typeface="Times New Roman" pitchFamily="18" charset="0"/>
                <a:cs typeface="Times New Roman" pitchFamily="18" charset="0"/>
              </a:rPr>
              <a:t>U = mg(h1-h2)</a:t>
            </a:r>
          </a:p>
          <a:p>
            <a:r>
              <a:rPr lang="en-US" sz="800" b="1" dirty="0">
                <a:solidFill>
                  <a:schemeClr val="tx1"/>
                </a:solidFill>
                <a:latin typeface="Times New Roman" pitchFamily="18" charset="0"/>
                <a:cs typeface="Times New Roman" pitchFamily="18" charset="0"/>
              </a:rPr>
              <a:t>=10012.11x9.8x4</a:t>
            </a:r>
          </a:p>
          <a:p>
            <a:r>
              <a:rPr lang="en-US" sz="800" b="1" dirty="0">
                <a:solidFill>
                  <a:schemeClr val="tx1"/>
                </a:solidFill>
                <a:latin typeface="Times New Roman" pitchFamily="18" charset="0"/>
                <a:cs typeface="Times New Roman" pitchFamily="18" charset="0"/>
              </a:rPr>
              <a:t>=</a:t>
            </a:r>
            <a:r>
              <a:rPr lang="en-US" sz="800" b="1" u="sng" dirty="0">
                <a:solidFill>
                  <a:schemeClr val="tx1"/>
                </a:solidFill>
                <a:latin typeface="Times New Roman" pitchFamily="18" charset="0"/>
                <a:cs typeface="Times New Roman" pitchFamily="18" charset="0"/>
              </a:rPr>
              <a:t>392474.7 J</a:t>
            </a:r>
          </a:p>
          <a:p>
            <a:endParaRPr lang="en-US" sz="800" b="1" u="sng" dirty="0">
              <a:solidFill>
                <a:schemeClr val="tx1"/>
              </a:solidFill>
              <a:latin typeface="Times New Roman" pitchFamily="18" charset="0"/>
              <a:cs typeface="Times New Roman" pitchFamily="18" charset="0"/>
            </a:endParaRPr>
          </a:p>
          <a:p>
            <a:r>
              <a:rPr lang="en-US" sz="800" b="1" dirty="0">
                <a:solidFill>
                  <a:schemeClr val="tx1"/>
                </a:solidFill>
                <a:latin typeface="Times New Roman" pitchFamily="18" charset="0"/>
                <a:cs typeface="Times New Roman" pitchFamily="18" charset="0"/>
              </a:rPr>
              <a:t>Power generated </a:t>
            </a:r>
          </a:p>
          <a:p>
            <a:r>
              <a:rPr lang="en-US" sz="800" b="1">
                <a:solidFill>
                  <a:schemeClr val="tx1"/>
                </a:solidFill>
                <a:latin typeface="Times New Roman" pitchFamily="18" charset="0"/>
                <a:cs typeface="Times New Roman" pitchFamily="18" charset="0"/>
              </a:rPr>
              <a:t>= </a:t>
            </a:r>
            <a:r>
              <a:rPr lang="en-US" sz="800" b="1" u="sng">
                <a:solidFill>
                  <a:schemeClr val="tx1"/>
                </a:solidFill>
                <a:latin typeface="Times New Roman" pitchFamily="18" charset="0"/>
                <a:cs typeface="Times New Roman" pitchFamily="18" charset="0"/>
              </a:rPr>
              <a:t>5KW</a:t>
            </a:r>
            <a:endParaRPr lang="en-US" sz="800" b="1" u="sng" dirty="0">
              <a:solidFill>
                <a:schemeClr val="tx1"/>
              </a:solidFill>
              <a:latin typeface="Times New Roman" pitchFamily="18" charset="0"/>
              <a:cs typeface="Times New Roman" pitchFamily="18" charset="0"/>
            </a:endParaRPr>
          </a:p>
          <a:p>
            <a:endParaRPr lang="en-US" sz="800" b="1" u="sng"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477391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1DCD46-246C-49C9-85D3-BFBD178A69F7}"/>
              </a:ext>
            </a:extLst>
          </p:cNvPr>
          <p:cNvPicPr>
            <a:picLocks noChangeAspect="1"/>
          </p:cNvPicPr>
          <p:nvPr/>
        </p:nvPicPr>
        <p:blipFill>
          <a:blip r:embed="rId2"/>
          <a:stretch>
            <a:fillRect/>
          </a:stretch>
        </p:blipFill>
        <p:spPr>
          <a:xfrm>
            <a:off x="685800" y="1524000"/>
            <a:ext cx="7848600" cy="1905000"/>
          </a:xfrm>
          <a:prstGeom prst="rect">
            <a:avLst/>
          </a:prstGeom>
        </p:spPr>
      </p:pic>
      <p:sp>
        <p:nvSpPr>
          <p:cNvPr id="4" name="TextBox 3">
            <a:extLst>
              <a:ext uri="{FF2B5EF4-FFF2-40B4-BE49-F238E27FC236}">
                <a16:creationId xmlns:a16="http://schemas.microsoft.com/office/drawing/2014/main" id="{706BDD57-3E30-4E7B-8172-AC97D90D2ECF}"/>
              </a:ext>
            </a:extLst>
          </p:cNvPr>
          <p:cNvSpPr txBox="1"/>
          <p:nvPr/>
        </p:nvSpPr>
        <p:spPr>
          <a:xfrm>
            <a:off x="838200" y="990600"/>
            <a:ext cx="6172200" cy="369332"/>
          </a:xfrm>
          <a:prstGeom prst="rect">
            <a:avLst/>
          </a:prstGeom>
          <a:noFill/>
        </p:spPr>
        <p:txBody>
          <a:bodyPr wrap="square" rtlCol="0">
            <a:spAutoFit/>
          </a:bodyPr>
          <a:lstStyle/>
          <a:p>
            <a:r>
              <a:rPr lang="en-IN" dirty="0"/>
              <a:t>Sample Power Calculation</a:t>
            </a:r>
          </a:p>
        </p:txBody>
      </p:sp>
    </p:spTree>
    <p:extLst>
      <p:ext uri="{BB962C8B-B14F-4D97-AF65-F5344CB8AC3E}">
        <p14:creationId xmlns:p14="http://schemas.microsoft.com/office/powerpoint/2010/main" val="748846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DAF9-63CC-48C5-BBF3-7BD7625BD1D1}"/>
              </a:ext>
            </a:extLst>
          </p:cNvPr>
          <p:cNvSpPr>
            <a:spLocks noGrp="1"/>
          </p:cNvSpPr>
          <p:nvPr>
            <p:ph type="ctrTitle"/>
          </p:nvPr>
        </p:nvSpPr>
        <p:spPr/>
        <p:txBody>
          <a:bodyPr/>
          <a:lstStyle/>
          <a:p>
            <a:r>
              <a:rPr lang="en-IN" dirty="0"/>
              <a:t>Air Quality Monitoring</a:t>
            </a:r>
          </a:p>
        </p:txBody>
      </p:sp>
      <p:sp>
        <p:nvSpPr>
          <p:cNvPr id="3" name="Subtitle 2">
            <a:extLst>
              <a:ext uri="{FF2B5EF4-FFF2-40B4-BE49-F238E27FC236}">
                <a16:creationId xmlns:a16="http://schemas.microsoft.com/office/drawing/2014/main" id="{53BBE19D-A3CB-4310-A4CB-4C17F59EDC1F}"/>
              </a:ext>
            </a:extLst>
          </p:cNvPr>
          <p:cNvSpPr>
            <a:spLocks noGrp="1"/>
          </p:cNvSpPr>
          <p:nvPr>
            <p:ph type="subTitle" idx="1"/>
          </p:nvPr>
        </p:nvSpPr>
        <p:spPr/>
        <p:txBody>
          <a:bodyPr/>
          <a:lstStyle/>
          <a:p>
            <a:r>
              <a:rPr lang="en-IN" dirty="0"/>
              <a:t>Analysis of Greenery in Bengaluru, Detection and Calculation of Air Quality index, IoT based Alert system, Smart Solution for Air pollution </a:t>
            </a:r>
          </a:p>
          <a:p>
            <a:endParaRPr lang="en-IN" dirty="0"/>
          </a:p>
        </p:txBody>
      </p:sp>
    </p:spTree>
    <p:extLst>
      <p:ext uri="{BB962C8B-B14F-4D97-AF65-F5344CB8AC3E}">
        <p14:creationId xmlns:p14="http://schemas.microsoft.com/office/powerpoint/2010/main" val="4193808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90E86-1A52-40C0-8843-A44D4EFBDA34}"/>
              </a:ext>
            </a:extLst>
          </p:cNvPr>
          <p:cNvSpPr txBox="1"/>
          <p:nvPr/>
        </p:nvSpPr>
        <p:spPr>
          <a:xfrm>
            <a:off x="1828800" y="762000"/>
            <a:ext cx="7010400" cy="400110"/>
          </a:xfrm>
          <a:prstGeom prst="rect">
            <a:avLst/>
          </a:prstGeom>
          <a:noFill/>
        </p:spPr>
        <p:txBody>
          <a:bodyPr wrap="square" rtlCol="0">
            <a:spAutoFit/>
          </a:bodyPr>
          <a:lstStyle/>
          <a:p>
            <a:r>
              <a:rPr lang="en-IN" sz="2000" dirty="0">
                <a:latin typeface="Cooper Black" panose="0208090404030B020404" pitchFamily="18" charset="0"/>
              </a:rPr>
              <a:t>Green Percentage of Bengaluru</a:t>
            </a:r>
          </a:p>
        </p:txBody>
      </p:sp>
      <p:pic>
        <p:nvPicPr>
          <p:cNvPr id="4" name="Picture 3">
            <a:extLst>
              <a:ext uri="{FF2B5EF4-FFF2-40B4-BE49-F238E27FC236}">
                <a16:creationId xmlns:a16="http://schemas.microsoft.com/office/drawing/2014/main" id="{55515BD2-C50E-4F59-950F-FE8350F656C1}"/>
              </a:ext>
            </a:extLst>
          </p:cNvPr>
          <p:cNvPicPr>
            <a:picLocks noChangeAspect="1"/>
          </p:cNvPicPr>
          <p:nvPr/>
        </p:nvPicPr>
        <p:blipFill>
          <a:blip r:embed="rId2"/>
          <a:stretch>
            <a:fillRect/>
          </a:stretch>
        </p:blipFill>
        <p:spPr>
          <a:xfrm>
            <a:off x="1066800" y="1179695"/>
            <a:ext cx="3200400" cy="4954094"/>
          </a:xfrm>
          <a:prstGeom prst="rect">
            <a:avLst/>
          </a:prstGeom>
        </p:spPr>
      </p:pic>
      <p:pic>
        <p:nvPicPr>
          <p:cNvPr id="6" name="Picture 5">
            <a:extLst>
              <a:ext uri="{FF2B5EF4-FFF2-40B4-BE49-F238E27FC236}">
                <a16:creationId xmlns:a16="http://schemas.microsoft.com/office/drawing/2014/main" id="{DE5FF55D-947B-4634-8226-3EF69BA1F407}"/>
              </a:ext>
            </a:extLst>
          </p:cNvPr>
          <p:cNvPicPr>
            <a:picLocks noChangeAspect="1"/>
          </p:cNvPicPr>
          <p:nvPr/>
        </p:nvPicPr>
        <p:blipFill>
          <a:blip r:embed="rId3"/>
          <a:stretch>
            <a:fillRect/>
          </a:stretch>
        </p:blipFill>
        <p:spPr>
          <a:xfrm>
            <a:off x="4876802" y="1162110"/>
            <a:ext cx="3124198" cy="4552890"/>
          </a:xfrm>
          <a:prstGeom prst="rect">
            <a:avLst/>
          </a:prstGeom>
        </p:spPr>
      </p:pic>
    </p:spTree>
    <p:extLst>
      <p:ext uri="{BB962C8B-B14F-4D97-AF65-F5344CB8AC3E}">
        <p14:creationId xmlns:p14="http://schemas.microsoft.com/office/powerpoint/2010/main" val="3778623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982F-8319-419C-BC90-C5FE0B1068B5}"/>
              </a:ext>
            </a:extLst>
          </p:cNvPr>
          <p:cNvSpPr>
            <a:spLocks noGrp="1"/>
          </p:cNvSpPr>
          <p:nvPr>
            <p:ph type="title"/>
          </p:nvPr>
        </p:nvSpPr>
        <p:spPr/>
        <p:txBody>
          <a:bodyPr/>
          <a:lstStyle/>
          <a:p>
            <a:r>
              <a:rPr lang="en-IN" dirty="0"/>
              <a:t>Need of Air Quality System</a:t>
            </a:r>
          </a:p>
        </p:txBody>
      </p:sp>
      <p:sp>
        <p:nvSpPr>
          <p:cNvPr id="3" name="Content Placeholder 2">
            <a:extLst>
              <a:ext uri="{FF2B5EF4-FFF2-40B4-BE49-F238E27FC236}">
                <a16:creationId xmlns:a16="http://schemas.microsoft.com/office/drawing/2014/main" id="{9DA0604D-038C-492E-BADE-9AB84C1DB37A}"/>
              </a:ext>
            </a:extLst>
          </p:cNvPr>
          <p:cNvSpPr>
            <a:spLocks noGrp="1"/>
          </p:cNvSpPr>
          <p:nvPr>
            <p:ph idx="1"/>
          </p:nvPr>
        </p:nvSpPr>
        <p:spPr/>
        <p:txBody>
          <a:bodyPr/>
          <a:lstStyle/>
          <a:p>
            <a:r>
              <a:rPr lang="en-IN" sz="1800" dirty="0">
                <a:solidFill>
                  <a:srgbClr val="000000"/>
                </a:solidFill>
                <a:effectLst/>
                <a:latin typeface="ArialMT"/>
                <a:ea typeface="Times New Roman" panose="02020603050405020304" pitchFamily="18" charset="0"/>
              </a:rPr>
              <a:t>We found the green percentage of every area in Bengaluru which is considered as Garden city of India has very low percent that falls in the range of [5-38] percentage.</a:t>
            </a:r>
          </a:p>
          <a:p>
            <a:r>
              <a:rPr lang="en-IN" sz="1800" dirty="0">
                <a:solidFill>
                  <a:srgbClr val="000000"/>
                </a:solidFill>
                <a:effectLst/>
                <a:latin typeface="ArialMT"/>
                <a:ea typeface="Times New Roman" panose="02020603050405020304" pitchFamily="18" charset="0"/>
              </a:rPr>
              <a:t> Trees are reducing day by day, due to housing and layouts increase with high population density, there by creating air pollution.</a:t>
            </a:r>
          </a:p>
          <a:p>
            <a:r>
              <a:rPr lang="en-IN" sz="1800" dirty="0">
                <a:solidFill>
                  <a:srgbClr val="000000"/>
                </a:solidFill>
                <a:effectLst/>
                <a:latin typeface="ArialMT"/>
                <a:ea typeface="Times New Roman" panose="02020603050405020304" pitchFamily="18" charset="0"/>
              </a:rPr>
              <a:t> Air pollution has caused serious health issues for people. </a:t>
            </a:r>
          </a:p>
          <a:p>
            <a:r>
              <a:rPr lang="en-IN" sz="1800" dirty="0">
                <a:solidFill>
                  <a:srgbClr val="000000"/>
                </a:solidFill>
                <a:effectLst/>
                <a:latin typeface="ArialMT"/>
                <a:ea typeface="Times New Roman" panose="02020603050405020304" pitchFamily="18" charset="0"/>
              </a:rPr>
              <a:t>So there is need to increase greenery for environmental sustainability in Bengaluru and requirement of air quality monitoring system to create awareness among people.</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668881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3421-6047-7B45-9CC1-988E68CDEEA0}"/>
              </a:ext>
            </a:extLst>
          </p:cNvPr>
          <p:cNvSpPr>
            <a:spLocks noGrp="1"/>
          </p:cNvSpPr>
          <p:nvPr>
            <p:ph type="ctrTitle"/>
          </p:nvPr>
        </p:nvSpPr>
        <p:spPr>
          <a:xfrm>
            <a:off x="2057400" y="2819400"/>
            <a:ext cx="5308866" cy="1515533"/>
          </a:xfrm>
        </p:spPr>
        <p:txBody>
          <a:bodyPr/>
          <a:lstStyle/>
          <a:p>
            <a:r>
              <a:rPr lang="en-US" dirty="0">
                <a:latin typeface="Segoe UI Black" panose="020B0A02040204020203" pitchFamily="34" charset="0"/>
                <a:ea typeface="Segoe UI Black" panose="020B0A02040204020203" pitchFamily="34" charset="0"/>
              </a:rPr>
              <a:t>Smart Solutions of Waste Water and Air Quality </a:t>
            </a:r>
          </a:p>
        </p:txBody>
      </p:sp>
    </p:spTree>
    <p:extLst>
      <p:ext uri="{BB962C8B-B14F-4D97-AF65-F5344CB8AC3E}">
        <p14:creationId xmlns:p14="http://schemas.microsoft.com/office/powerpoint/2010/main" val="2631806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E13C-D25C-429F-87C0-0D0EF54B3E8B}"/>
              </a:ext>
            </a:extLst>
          </p:cNvPr>
          <p:cNvSpPr>
            <a:spLocks noGrp="1"/>
          </p:cNvSpPr>
          <p:nvPr>
            <p:ph type="title"/>
          </p:nvPr>
        </p:nvSpPr>
        <p:spPr>
          <a:xfrm>
            <a:off x="1172633" y="1066800"/>
            <a:ext cx="6798734" cy="1303867"/>
          </a:xfrm>
        </p:spPr>
        <p:txBody>
          <a:bodyPr>
            <a:normAutofit fontScale="90000"/>
          </a:bodyPr>
          <a:lstStyle/>
          <a:p>
            <a:r>
              <a:rPr lang="en-IN" dirty="0"/>
              <a:t>IOT based Indoor Air Quality Monitoring</a:t>
            </a:r>
          </a:p>
        </p:txBody>
      </p:sp>
      <p:pic>
        <p:nvPicPr>
          <p:cNvPr id="3" name="Picture 2">
            <a:extLst>
              <a:ext uri="{FF2B5EF4-FFF2-40B4-BE49-F238E27FC236}">
                <a16:creationId xmlns:a16="http://schemas.microsoft.com/office/drawing/2014/main" id="{59A37280-3235-47B4-A7EA-E2C2081EC336}"/>
              </a:ext>
            </a:extLst>
          </p:cNvPr>
          <p:cNvPicPr/>
          <p:nvPr/>
        </p:nvPicPr>
        <p:blipFill>
          <a:blip r:embed="rId2">
            <a:extLst>
              <a:ext uri="{28A0092B-C50C-407E-A947-70E740481C1C}">
                <a14:useLocalDpi xmlns:a14="http://schemas.microsoft.com/office/drawing/2010/main" val="0"/>
              </a:ext>
            </a:extLst>
          </a:blip>
          <a:stretch>
            <a:fillRect/>
          </a:stretch>
        </p:blipFill>
        <p:spPr>
          <a:xfrm>
            <a:off x="1783556" y="2514600"/>
            <a:ext cx="5684044" cy="3657600"/>
          </a:xfrm>
          <a:prstGeom prst="rect">
            <a:avLst/>
          </a:prstGeom>
        </p:spPr>
      </p:pic>
    </p:spTree>
    <p:extLst>
      <p:ext uri="{BB962C8B-B14F-4D97-AF65-F5344CB8AC3E}">
        <p14:creationId xmlns:p14="http://schemas.microsoft.com/office/powerpoint/2010/main" val="3204349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0ED7-D9E7-4D79-A5A0-F545C50ED3C5}"/>
              </a:ext>
            </a:extLst>
          </p:cNvPr>
          <p:cNvSpPr>
            <a:spLocks noGrp="1"/>
          </p:cNvSpPr>
          <p:nvPr>
            <p:ph type="title"/>
          </p:nvPr>
        </p:nvSpPr>
        <p:spPr/>
        <p:txBody>
          <a:bodyPr>
            <a:normAutofit fontScale="90000"/>
          </a:bodyPr>
          <a:lstStyle/>
          <a:p>
            <a:r>
              <a:rPr lang="en-IN" dirty="0"/>
              <a:t>Components required for Air Quality Monitoring</a:t>
            </a:r>
          </a:p>
        </p:txBody>
      </p:sp>
      <p:sp>
        <p:nvSpPr>
          <p:cNvPr id="3" name="Content Placeholder 2">
            <a:extLst>
              <a:ext uri="{FF2B5EF4-FFF2-40B4-BE49-F238E27FC236}">
                <a16:creationId xmlns:a16="http://schemas.microsoft.com/office/drawing/2014/main" id="{99717308-A967-4AB1-B7CB-979B4B40C1BA}"/>
              </a:ext>
            </a:extLst>
          </p:cNvPr>
          <p:cNvSpPr>
            <a:spLocks noGrp="1"/>
          </p:cNvSpPr>
          <p:nvPr>
            <p:ph idx="1"/>
          </p:nvPr>
        </p:nvSpPr>
        <p:spPr/>
        <p:txBody>
          <a:bodyPr>
            <a:normAutofit lnSpcReduction="10000"/>
          </a:bodyPr>
          <a:lstStyle/>
          <a:p>
            <a:r>
              <a:rPr lang="en-IN" dirty="0"/>
              <a:t>Arduino Mega/</a:t>
            </a:r>
            <a:r>
              <a:rPr lang="en-IN" b="0" i="0" dirty="0" err="1">
                <a:solidFill>
                  <a:srgbClr val="4F4E4E"/>
                </a:solidFill>
                <a:effectLst/>
                <a:latin typeface="Titillium Web"/>
              </a:rPr>
              <a:t>AmebaSPI</a:t>
            </a:r>
            <a:endParaRPr lang="en-IN" dirty="0"/>
          </a:p>
          <a:p>
            <a:r>
              <a:rPr lang="en-IN" dirty="0"/>
              <a:t>Bolt WIFI Module</a:t>
            </a:r>
          </a:p>
          <a:p>
            <a:r>
              <a:rPr lang="en-IN" b="0" i="0" dirty="0">
                <a:solidFill>
                  <a:srgbClr val="000000"/>
                </a:solidFill>
                <a:effectLst/>
                <a:latin typeface="Noto Serif"/>
              </a:rPr>
              <a:t> </a:t>
            </a:r>
            <a:r>
              <a:rPr lang="en-IN" b="0" i="0" u="none" strike="noStrike" dirty="0">
                <a:solidFill>
                  <a:srgbClr val="0086C8"/>
                </a:solidFill>
                <a:effectLst/>
                <a:latin typeface="Noto Serif"/>
                <a:hlinkClick r:id="rId2"/>
              </a:rPr>
              <a:t>PMS 7003</a:t>
            </a:r>
            <a:r>
              <a:rPr lang="en-IN" b="0" i="0" dirty="0">
                <a:solidFill>
                  <a:srgbClr val="000000"/>
                </a:solidFill>
                <a:effectLst/>
                <a:latin typeface="Noto Serif"/>
              </a:rPr>
              <a:t> and </a:t>
            </a:r>
            <a:r>
              <a:rPr lang="en-IN" b="0" i="0" u="none" strike="noStrike" dirty="0">
                <a:solidFill>
                  <a:srgbClr val="0086C8"/>
                </a:solidFill>
                <a:effectLst/>
                <a:latin typeface="Noto Serif"/>
                <a:hlinkClick r:id="rId3"/>
              </a:rPr>
              <a:t>PMS 5003</a:t>
            </a:r>
            <a:r>
              <a:rPr lang="en-IN" b="0" i="0" dirty="0">
                <a:solidFill>
                  <a:srgbClr val="000000"/>
                </a:solidFill>
                <a:effectLst/>
                <a:latin typeface="Noto Serif"/>
              </a:rPr>
              <a:t> sensors</a:t>
            </a:r>
            <a:r>
              <a:rPr lang="en-IN" dirty="0">
                <a:solidFill>
                  <a:srgbClr val="000000"/>
                </a:solidFill>
                <a:latin typeface="Noto Serif"/>
              </a:rPr>
              <a:t>: measures air quality.</a:t>
            </a:r>
          </a:p>
          <a:p>
            <a:r>
              <a:rPr lang="en-IN" dirty="0">
                <a:solidFill>
                  <a:srgbClr val="000000"/>
                </a:solidFill>
                <a:latin typeface="Noto Serif"/>
              </a:rPr>
              <a:t>DHT22 Humidity sensor and Temperature sensor</a:t>
            </a:r>
          </a:p>
          <a:p>
            <a:r>
              <a:rPr lang="en-IN" dirty="0">
                <a:solidFill>
                  <a:srgbClr val="000000"/>
                </a:solidFill>
                <a:latin typeface="Noto Serif"/>
              </a:rPr>
              <a:t>LCD display</a:t>
            </a:r>
          </a:p>
          <a:p>
            <a:r>
              <a:rPr lang="en-IN" dirty="0">
                <a:solidFill>
                  <a:srgbClr val="000000"/>
                </a:solidFill>
                <a:latin typeface="Noto Serif"/>
              </a:rPr>
              <a:t>LDR ,</a:t>
            </a:r>
            <a:r>
              <a:rPr lang="en-IN" dirty="0" err="1">
                <a:solidFill>
                  <a:srgbClr val="000000"/>
                </a:solidFill>
                <a:latin typeface="Noto Serif"/>
              </a:rPr>
              <a:t>LEDs,Buzzer,Jumper</a:t>
            </a:r>
            <a:r>
              <a:rPr lang="en-IN" dirty="0">
                <a:solidFill>
                  <a:srgbClr val="000000"/>
                </a:solidFill>
                <a:latin typeface="Noto Serif"/>
              </a:rPr>
              <a:t> </a:t>
            </a:r>
            <a:r>
              <a:rPr lang="en-IN" dirty="0" err="1">
                <a:solidFill>
                  <a:srgbClr val="000000"/>
                </a:solidFill>
                <a:latin typeface="Noto Serif"/>
              </a:rPr>
              <a:t>wires,etc</a:t>
            </a:r>
            <a:endParaRPr lang="en-IN" dirty="0"/>
          </a:p>
          <a:p>
            <a:endParaRPr lang="en-IN" dirty="0"/>
          </a:p>
        </p:txBody>
      </p:sp>
    </p:spTree>
    <p:extLst>
      <p:ext uri="{BB962C8B-B14F-4D97-AF65-F5344CB8AC3E}">
        <p14:creationId xmlns:p14="http://schemas.microsoft.com/office/powerpoint/2010/main" val="176576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olt WiFi Module">
            <a:extLst>
              <a:ext uri="{FF2B5EF4-FFF2-40B4-BE49-F238E27FC236}">
                <a16:creationId xmlns:a16="http://schemas.microsoft.com/office/drawing/2014/main" id="{2CC0C050-D54F-497D-B0C5-49C5C1EC5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77991"/>
            <a:ext cx="5257800" cy="14683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378D497-4972-4635-B02C-91B4F6FE2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58090"/>
            <a:ext cx="6172200" cy="3285510"/>
          </a:xfrm>
          <a:prstGeom prst="rect">
            <a:avLst/>
          </a:prstGeom>
        </p:spPr>
      </p:pic>
      <p:pic>
        <p:nvPicPr>
          <p:cNvPr id="9" name="Picture 8">
            <a:extLst>
              <a:ext uri="{FF2B5EF4-FFF2-40B4-BE49-F238E27FC236}">
                <a16:creationId xmlns:a16="http://schemas.microsoft.com/office/drawing/2014/main" id="{6CB808E3-050C-4D83-9A88-3C2A0820BD00}"/>
              </a:ext>
            </a:extLst>
          </p:cNvPr>
          <p:cNvPicPr>
            <a:picLocks noChangeAspect="1"/>
          </p:cNvPicPr>
          <p:nvPr/>
        </p:nvPicPr>
        <p:blipFill>
          <a:blip r:embed="rId4"/>
          <a:stretch>
            <a:fillRect/>
          </a:stretch>
        </p:blipFill>
        <p:spPr>
          <a:xfrm>
            <a:off x="5733861" y="1150511"/>
            <a:ext cx="2419539" cy="2351383"/>
          </a:xfrm>
          <a:prstGeom prst="rect">
            <a:avLst/>
          </a:prstGeom>
        </p:spPr>
      </p:pic>
      <p:pic>
        <p:nvPicPr>
          <p:cNvPr id="11" name="Picture 10">
            <a:extLst>
              <a:ext uri="{FF2B5EF4-FFF2-40B4-BE49-F238E27FC236}">
                <a16:creationId xmlns:a16="http://schemas.microsoft.com/office/drawing/2014/main" id="{D8945A40-270E-468A-B1F7-7B6B6A75ABF6}"/>
              </a:ext>
            </a:extLst>
          </p:cNvPr>
          <p:cNvPicPr>
            <a:picLocks noChangeAspect="1"/>
          </p:cNvPicPr>
          <p:nvPr/>
        </p:nvPicPr>
        <p:blipFill>
          <a:blip r:embed="rId5"/>
          <a:stretch>
            <a:fillRect/>
          </a:stretch>
        </p:blipFill>
        <p:spPr>
          <a:xfrm>
            <a:off x="6821588" y="3512445"/>
            <a:ext cx="1331812" cy="1724457"/>
          </a:xfrm>
          <a:prstGeom prst="rect">
            <a:avLst/>
          </a:prstGeom>
        </p:spPr>
      </p:pic>
      <p:sp>
        <p:nvSpPr>
          <p:cNvPr id="12" name="TextBox 11">
            <a:extLst>
              <a:ext uri="{FF2B5EF4-FFF2-40B4-BE49-F238E27FC236}">
                <a16:creationId xmlns:a16="http://schemas.microsoft.com/office/drawing/2014/main" id="{BC7A46B1-D8CD-40D3-ADC8-007BD36501BD}"/>
              </a:ext>
            </a:extLst>
          </p:cNvPr>
          <p:cNvSpPr txBox="1"/>
          <p:nvPr/>
        </p:nvSpPr>
        <p:spPr>
          <a:xfrm>
            <a:off x="4086131" y="2974249"/>
            <a:ext cx="1981200" cy="1200329"/>
          </a:xfrm>
          <a:prstGeom prst="rect">
            <a:avLst/>
          </a:prstGeom>
          <a:noFill/>
        </p:spPr>
        <p:txBody>
          <a:bodyPr wrap="square" rtlCol="0">
            <a:spAutoFit/>
          </a:bodyPr>
          <a:lstStyle/>
          <a:p>
            <a:r>
              <a:rPr lang="en-IN" dirty="0"/>
              <a:t>Arduino Mega with DHT22,buzzer and LCD display sensors</a:t>
            </a:r>
          </a:p>
        </p:txBody>
      </p:sp>
    </p:spTree>
    <p:extLst>
      <p:ext uri="{BB962C8B-B14F-4D97-AF65-F5344CB8AC3E}">
        <p14:creationId xmlns:p14="http://schemas.microsoft.com/office/powerpoint/2010/main" val="424878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0118-0709-4783-ABC8-D353349727A8}"/>
              </a:ext>
            </a:extLst>
          </p:cNvPr>
          <p:cNvSpPr>
            <a:spLocks noGrp="1"/>
          </p:cNvSpPr>
          <p:nvPr>
            <p:ph type="title"/>
          </p:nvPr>
        </p:nvSpPr>
        <p:spPr/>
        <p:txBody>
          <a:bodyPr/>
          <a:lstStyle/>
          <a:p>
            <a:r>
              <a:rPr lang="en-IN" dirty="0"/>
              <a:t>Working of Air Quality System</a:t>
            </a:r>
          </a:p>
        </p:txBody>
      </p:sp>
      <p:sp>
        <p:nvSpPr>
          <p:cNvPr id="3" name="Content Placeholder 2">
            <a:extLst>
              <a:ext uri="{FF2B5EF4-FFF2-40B4-BE49-F238E27FC236}">
                <a16:creationId xmlns:a16="http://schemas.microsoft.com/office/drawing/2014/main" id="{AD82D63A-1D01-41BD-8807-C68E4BCA3BC6}"/>
              </a:ext>
            </a:extLst>
          </p:cNvPr>
          <p:cNvSpPr>
            <a:spLocks noGrp="1"/>
          </p:cNvSpPr>
          <p:nvPr>
            <p:ph idx="1"/>
          </p:nvPr>
        </p:nvSpPr>
        <p:spPr/>
        <p:txBody>
          <a:bodyPr/>
          <a:lstStyle/>
          <a:p>
            <a:r>
              <a:rPr lang="en-IN" dirty="0"/>
              <a:t>First temperature and humidity is monitored by DHT22 sensor and then air quality index is measured by PMS sensor and displays it on LCD and sending the data using Bolt WIFI module to cloud and parameters like temperature,humidity,intensity of light and finally air quality index and table is created and analysis is done and Alert system is built if certain threshold is exceeded and sound of buzzer is heard indicating poor air quality index.</a:t>
            </a:r>
          </a:p>
        </p:txBody>
      </p:sp>
    </p:spTree>
    <p:extLst>
      <p:ext uri="{BB962C8B-B14F-4D97-AF65-F5344CB8AC3E}">
        <p14:creationId xmlns:p14="http://schemas.microsoft.com/office/powerpoint/2010/main" val="215140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DA1A-40ED-4FC7-A592-A067B9C68A8C}"/>
              </a:ext>
            </a:extLst>
          </p:cNvPr>
          <p:cNvSpPr>
            <a:spLocks noGrp="1"/>
          </p:cNvSpPr>
          <p:nvPr>
            <p:ph type="title"/>
          </p:nvPr>
        </p:nvSpPr>
        <p:spPr/>
        <p:txBody>
          <a:bodyPr>
            <a:normAutofit fontScale="90000"/>
          </a:bodyPr>
          <a:lstStyle/>
          <a:p>
            <a:r>
              <a:rPr lang="en-IN" dirty="0"/>
              <a:t>Solutions for Air Pollution Decrease</a:t>
            </a:r>
          </a:p>
        </p:txBody>
      </p:sp>
      <p:sp>
        <p:nvSpPr>
          <p:cNvPr id="3" name="Content Placeholder 2">
            <a:extLst>
              <a:ext uri="{FF2B5EF4-FFF2-40B4-BE49-F238E27FC236}">
                <a16:creationId xmlns:a16="http://schemas.microsoft.com/office/drawing/2014/main" id="{C5A80581-4A87-4D15-B555-D202E8899867}"/>
              </a:ext>
            </a:extLst>
          </p:cNvPr>
          <p:cNvSpPr>
            <a:spLocks noGrp="1"/>
          </p:cNvSpPr>
          <p:nvPr>
            <p:ph idx="1"/>
          </p:nvPr>
        </p:nvSpPr>
        <p:spPr/>
        <p:txBody>
          <a:bodyPr>
            <a:normAutofit fontScale="92500" lnSpcReduction="20000"/>
          </a:bodyPr>
          <a:lstStyle/>
          <a:p>
            <a:r>
              <a:rPr lang="en-IN" sz="1800" dirty="0">
                <a:solidFill>
                  <a:srgbClr val="000000"/>
                </a:solidFill>
                <a:latin typeface="ArialMT"/>
                <a:ea typeface="Times New Roman" panose="02020603050405020304" pitchFamily="18" charset="0"/>
              </a:rPr>
              <a:t>A</a:t>
            </a:r>
            <a:r>
              <a:rPr lang="en-IN" sz="1800" dirty="0">
                <a:solidFill>
                  <a:srgbClr val="000000"/>
                </a:solidFill>
                <a:effectLst/>
                <a:latin typeface="ArialMT"/>
                <a:ea typeface="Times New Roman" panose="02020603050405020304" pitchFamily="18" charset="0"/>
              </a:rPr>
              <a:t>ir quality monitoring system at every regions of Bengaluru and display it like one that is already in present in central town hall.</a:t>
            </a:r>
          </a:p>
          <a:p>
            <a:r>
              <a:rPr lang="en-IN" sz="1800" dirty="0">
                <a:solidFill>
                  <a:srgbClr val="000000"/>
                </a:solidFill>
                <a:effectLst/>
                <a:latin typeface="ArialMT"/>
                <a:ea typeface="Times New Roman" panose="02020603050405020304" pitchFamily="18" charset="0"/>
              </a:rPr>
              <a:t>Make sure all the vehicles have emission test must be checked  regularly by traffic police and creating awareness to the people by sending the air quality index and reviews and insights through the mobile application.</a:t>
            </a:r>
          </a:p>
          <a:p>
            <a:r>
              <a:rPr lang="en-IN" sz="1800" dirty="0">
                <a:solidFill>
                  <a:srgbClr val="000000"/>
                </a:solidFill>
                <a:effectLst/>
                <a:latin typeface="ArialMT"/>
                <a:ea typeface="Times New Roman" panose="02020603050405020304" pitchFamily="18" charset="0"/>
              </a:rPr>
              <a:t>Also as survey shown green percentage is very less in Bengaluru, one of the method is to regulations of ban certain pollutants and increase planting of trees smartly by making strict implementation of planting trees/garden by every households.</a:t>
            </a:r>
          </a:p>
          <a:p>
            <a:r>
              <a:rPr lang="en-IN" sz="1800" dirty="0">
                <a:solidFill>
                  <a:srgbClr val="000000"/>
                </a:solidFill>
                <a:effectLst/>
                <a:latin typeface="ArialMT"/>
                <a:ea typeface="Times New Roman" panose="02020603050405020304" pitchFamily="18" charset="0"/>
              </a:rPr>
              <a:t> Since we are facing Covid 19 pandemic so maintaining good health is important hereby there is a need of balanced ecosystem with pure oxygen. Hence right time to implement these rules.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63467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620C-3957-F84F-99C7-DED5C87C028C}"/>
              </a:ext>
            </a:extLst>
          </p:cNvPr>
          <p:cNvSpPr>
            <a:spLocks noGrp="1"/>
          </p:cNvSpPr>
          <p:nvPr>
            <p:ph type="title"/>
          </p:nvPr>
        </p:nvSpPr>
        <p:spPr/>
        <p:txBody>
          <a:bodyPr/>
          <a:lstStyle/>
          <a:p>
            <a:r>
              <a:rPr lang="en-US" dirty="0"/>
              <a:t>Market Research</a:t>
            </a:r>
          </a:p>
        </p:txBody>
      </p:sp>
      <p:sp>
        <p:nvSpPr>
          <p:cNvPr id="3" name="Content Placeholder 2">
            <a:extLst>
              <a:ext uri="{FF2B5EF4-FFF2-40B4-BE49-F238E27FC236}">
                <a16:creationId xmlns:a16="http://schemas.microsoft.com/office/drawing/2014/main" id="{13C0ED39-4D2C-6E4C-BEB1-047F310CCD0E}"/>
              </a:ext>
            </a:extLst>
          </p:cNvPr>
          <p:cNvSpPr>
            <a:spLocks noGrp="1"/>
          </p:cNvSpPr>
          <p:nvPr>
            <p:ph idx="1"/>
          </p:nvPr>
        </p:nvSpPr>
        <p:spPr/>
        <p:txBody>
          <a:bodyPr>
            <a:normAutofit fontScale="70000" lnSpcReduction="20000"/>
          </a:bodyPr>
          <a:lstStyle/>
          <a:p>
            <a:pPr marL="0" indent="0">
              <a:buNone/>
            </a:pPr>
            <a:r>
              <a:rPr lang="en-GB" dirty="0"/>
              <a:t>There are many companies that provide these services either as NGOs or as</a:t>
            </a:r>
          </a:p>
          <a:p>
            <a:pPr marL="0" indent="0">
              <a:buNone/>
            </a:pPr>
            <a:r>
              <a:rPr lang="en-GB" dirty="0"/>
              <a:t>Govt. funded projects or as initiatives like </a:t>
            </a:r>
            <a:endParaRPr lang="en-IN" dirty="0"/>
          </a:p>
          <a:p>
            <a:r>
              <a:rPr lang="en-IN" dirty="0"/>
              <a:t>Green Solutions (India) Private Limited </a:t>
            </a:r>
            <a:endParaRPr lang="en-US" dirty="0"/>
          </a:p>
          <a:p>
            <a:r>
              <a:rPr lang="en-US" dirty="0"/>
              <a:t>Green Solutions Ltd. | Renewable Energy Services</a:t>
            </a:r>
          </a:p>
          <a:p>
            <a:r>
              <a:rPr lang="en-US" dirty="0"/>
              <a:t>Go Green Solutions Pvt. Ltd. – For better world   </a:t>
            </a:r>
          </a:p>
          <a:p>
            <a:pPr marL="0" indent="0">
              <a:buNone/>
            </a:pPr>
            <a:endParaRPr lang="en-US" dirty="0"/>
          </a:p>
          <a:p>
            <a:pPr marL="0" indent="0">
              <a:buNone/>
            </a:pPr>
            <a:r>
              <a:rPr lang="en-US" dirty="0"/>
              <a:t>This provides a sanitizer tunnel for </a:t>
            </a:r>
            <a:r>
              <a:rPr lang="en-US" dirty="0" err="1"/>
              <a:t>covid</a:t>
            </a:r>
            <a:r>
              <a:rPr lang="en-US" dirty="0"/>
              <a:t> protection and waste</a:t>
            </a:r>
          </a:p>
          <a:p>
            <a:pPr marL="0" indent="0">
              <a:buNone/>
            </a:pPr>
            <a:r>
              <a:rPr lang="en-US" dirty="0"/>
              <a:t> management system but does not provide air quality system which is a</a:t>
            </a:r>
          </a:p>
          <a:p>
            <a:pPr marL="0" indent="0">
              <a:buNone/>
            </a:pPr>
            <a:r>
              <a:rPr lang="en-US" dirty="0"/>
              <a:t> added bonus to our project.</a:t>
            </a:r>
          </a:p>
          <a:p>
            <a:endParaRPr lang="en-US" dirty="0"/>
          </a:p>
        </p:txBody>
      </p:sp>
    </p:spTree>
    <p:extLst>
      <p:ext uri="{BB962C8B-B14F-4D97-AF65-F5344CB8AC3E}">
        <p14:creationId xmlns:p14="http://schemas.microsoft.com/office/powerpoint/2010/main" val="2426348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2D0E-C593-45BD-9B3C-412A8F41B95E}"/>
              </a:ext>
            </a:extLst>
          </p:cNvPr>
          <p:cNvSpPr>
            <a:spLocks noGrp="1"/>
          </p:cNvSpPr>
          <p:nvPr>
            <p:ph type="title"/>
          </p:nvPr>
        </p:nvSpPr>
        <p:spPr/>
        <p:txBody>
          <a:bodyPr/>
          <a:lstStyle/>
          <a:p>
            <a:r>
              <a:rPr lang="en-IN" dirty="0"/>
              <a:t>Clients For Our Project</a:t>
            </a:r>
          </a:p>
        </p:txBody>
      </p:sp>
      <p:sp>
        <p:nvSpPr>
          <p:cNvPr id="3" name="Content Placeholder 2">
            <a:extLst>
              <a:ext uri="{FF2B5EF4-FFF2-40B4-BE49-F238E27FC236}">
                <a16:creationId xmlns:a16="http://schemas.microsoft.com/office/drawing/2014/main" id="{67976AF9-B9A1-4B0D-BD1E-E22B28AB22C0}"/>
              </a:ext>
            </a:extLst>
          </p:cNvPr>
          <p:cNvSpPr>
            <a:spLocks noGrp="1"/>
          </p:cNvSpPr>
          <p:nvPr>
            <p:ph idx="1"/>
          </p:nvPr>
        </p:nvSpPr>
        <p:spPr/>
        <p:txBody>
          <a:bodyPr/>
          <a:lstStyle/>
          <a:p>
            <a:r>
              <a:rPr lang="en-IN" dirty="0"/>
              <a:t>All scale industries dealing with waste water effluents</a:t>
            </a:r>
          </a:p>
          <a:p>
            <a:r>
              <a:rPr lang="en-IN" dirty="0"/>
              <a:t>Sewage power plant and industries</a:t>
            </a:r>
          </a:p>
          <a:p>
            <a:r>
              <a:rPr lang="en-IN" dirty="0"/>
              <a:t>Microprocessor Industries for Raw materials</a:t>
            </a:r>
          </a:p>
          <a:p>
            <a:r>
              <a:rPr lang="en-IN" dirty="0"/>
              <a:t>Government of India</a:t>
            </a:r>
          </a:p>
          <a:p>
            <a:r>
              <a:rPr lang="en-IN" dirty="0"/>
              <a:t>Citizens of India</a:t>
            </a:r>
          </a:p>
        </p:txBody>
      </p:sp>
    </p:spTree>
    <p:extLst>
      <p:ext uri="{BB962C8B-B14F-4D97-AF65-F5344CB8AC3E}">
        <p14:creationId xmlns:p14="http://schemas.microsoft.com/office/powerpoint/2010/main" val="43668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9F1076-E9F1-4773-8C01-009E4CD027CC}"/>
              </a:ext>
            </a:extLst>
          </p:cNvPr>
          <p:cNvSpPr txBox="1">
            <a:spLocks/>
          </p:cNvSpPr>
          <p:nvPr/>
        </p:nvSpPr>
        <p:spPr>
          <a:xfrm>
            <a:off x="778932" y="1676400"/>
            <a:ext cx="7586135" cy="4596465"/>
          </a:xfrm>
          <a:prstGeom prst="rect">
            <a:avLst/>
          </a:prstGeom>
        </p:spPr>
        <p:txBody>
          <a:bodyPr>
            <a:normAutofit fontScale="77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IN"/>
              <a:t>Integration of two IOT systems into Single development kit.After the basic prototype of the model is done using breadboard, Arduino and other sensors and components we can test our design as a basic step.</a:t>
            </a:r>
          </a:p>
          <a:p>
            <a:r>
              <a:rPr lang="en-IN"/>
              <a:t>After this step, we can convert this design into PCB design or schematic using software like auto CAD etc which can help in another simulation and testing of the circuit</a:t>
            </a:r>
          </a:p>
          <a:p>
            <a:r>
              <a:rPr lang="en-IN"/>
              <a:t>This design is then printed on to boards which are generally made of copper clad aluminium wires and soldering can be done using solder. .Then the required components can be soldered on to the board according the schematic using solder iron[9:09 pm, 23/10/2020] Narshima: Then we get the final prototype of our desired circuit</a:t>
            </a:r>
          </a:p>
          <a:p>
            <a:r>
              <a:rPr lang="en-IN"/>
              <a:t>Cloud server and database used for storage of data like Thing speak or firebase</a:t>
            </a:r>
          </a:p>
          <a:p>
            <a:r>
              <a:rPr lang="en-IN"/>
              <a:t>Building the Smart Phone application as end product to users across the global and keep them updated with Warnings and alerts.</a:t>
            </a:r>
          </a:p>
          <a:p>
            <a:r>
              <a:rPr lang="en-IN"/>
              <a:t>Marketing using Social Media</a:t>
            </a:r>
            <a:endParaRPr lang="en-IN" dirty="0"/>
          </a:p>
        </p:txBody>
      </p:sp>
      <p:sp>
        <p:nvSpPr>
          <p:cNvPr id="5" name="Title 1">
            <a:extLst>
              <a:ext uri="{FF2B5EF4-FFF2-40B4-BE49-F238E27FC236}">
                <a16:creationId xmlns:a16="http://schemas.microsoft.com/office/drawing/2014/main" id="{139A186B-915E-4A0A-8AF0-E30387D4341B}"/>
              </a:ext>
            </a:extLst>
          </p:cNvPr>
          <p:cNvSpPr txBox="1">
            <a:spLocks/>
          </p:cNvSpPr>
          <p:nvPr/>
        </p:nvSpPr>
        <p:spPr>
          <a:xfrm>
            <a:off x="1172632" y="386601"/>
            <a:ext cx="6798734" cy="1303867"/>
          </a:xfrm>
          <a:prstGeom prst="rect">
            <a:avLst/>
          </a:prstGeom>
        </p:spPr>
        <p:txBody>
          <a:bodyPr>
            <a:normAutofit fontScale="97500"/>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t>Designing of Product and Marketing</a:t>
            </a:r>
            <a:endParaRPr lang="en-IN" dirty="0"/>
          </a:p>
        </p:txBody>
      </p:sp>
    </p:spTree>
    <p:extLst>
      <p:ext uri="{BB962C8B-B14F-4D97-AF65-F5344CB8AC3E}">
        <p14:creationId xmlns:p14="http://schemas.microsoft.com/office/powerpoint/2010/main" val="202153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888E4-D76F-4106-BCD9-D48D0D39DC6D}"/>
              </a:ext>
            </a:extLst>
          </p:cNvPr>
          <p:cNvSpPr>
            <a:spLocks noGrp="1"/>
          </p:cNvSpPr>
          <p:nvPr>
            <p:ph type="title"/>
          </p:nvPr>
        </p:nvSpPr>
        <p:spPr/>
        <p:txBody>
          <a:bodyPr>
            <a:normAutofit fontScale="90000"/>
          </a:bodyPr>
          <a:lstStyle/>
          <a:p>
            <a:r>
              <a:rPr lang="en-IN" dirty="0"/>
              <a:t>Prototype of Smart phone application</a:t>
            </a:r>
          </a:p>
        </p:txBody>
      </p:sp>
      <p:sp>
        <p:nvSpPr>
          <p:cNvPr id="3" name="Content Placeholder 2">
            <a:extLst>
              <a:ext uri="{FF2B5EF4-FFF2-40B4-BE49-F238E27FC236}">
                <a16:creationId xmlns:a16="http://schemas.microsoft.com/office/drawing/2014/main" id="{D52800B0-3B40-4E76-BD7F-AF83C74A35BD}"/>
              </a:ext>
            </a:extLst>
          </p:cNvPr>
          <p:cNvSpPr>
            <a:spLocks noGrp="1"/>
          </p:cNvSpPr>
          <p:nvPr>
            <p:ph idx="1"/>
          </p:nvPr>
        </p:nvSpPr>
        <p:spPr/>
        <p:txBody>
          <a:bodyPr>
            <a:normAutofit fontScale="85000" lnSpcReduction="10000"/>
          </a:bodyPr>
          <a:lstStyle/>
          <a:p>
            <a:r>
              <a:rPr lang="en-IN" dirty="0"/>
              <a:t>LOGIN SYSTEM WITH REGISTERED USERS</a:t>
            </a:r>
          </a:p>
          <a:p>
            <a:r>
              <a:rPr lang="en-IN" dirty="0"/>
              <a:t>SMART ANALYSIS REPORT WITH GRAPH OF CONTINUOUS RECORDING OF AIR QUALITY.</a:t>
            </a:r>
          </a:p>
          <a:p>
            <a:r>
              <a:rPr lang="en-IN" dirty="0"/>
              <a:t>ALERT BUTTONS WITH LOCATION TRACKING DURING EMERGENCY.</a:t>
            </a:r>
          </a:p>
          <a:p>
            <a:r>
              <a:rPr lang="en-IN" dirty="0"/>
              <a:t>DESCRIPTION AND VIDEO RECORDING OF PRECAUTIONARY MEASURES.</a:t>
            </a:r>
          </a:p>
          <a:p>
            <a:r>
              <a:rPr lang="en-IN"/>
              <a:t>PROGRESS REPORT AND ERROR REPORT BUTTONS</a:t>
            </a:r>
            <a:endParaRPr lang="en-IN" dirty="0"/>
          </a:p>
          <a:p>
            <a:r>
              <a:rPr lang="en-IN" dirty="0"/>
              <a:t>FEEDBACK PAGE AND REVIEW PAGE</a:t>
            </a:r>
          </a:p>
        </p:txBody>
      </p:sp>
    </p:spTree>
    <p:extLst>
      <p:ext uri="{BB962C8B-B14F-4D97-AF65-F5344CB8AC3E}">
        <p14:creationId xmlns:p14="http://schemas.microsoft.com/office/powerpoint/2010/main" val="327249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88D1-54BB-4DD9-BE44-F2E84EA580B1}"/>
              </a:ext>
            </a:extLst>
          </p:cNvPr>
          <p:cNvSpPr>
            <a:spLocks noGrp="1"/>
          </p:cNvSpPr>
          <p:nvPr>
            <p:ph type="title"/>
          </p:nvPr>
        </p:nvSpPr>
        <p:spPr>
          <a:xfrm>
            <a:off x="1295400" y="2777066"/>
            <a:ext cx="6798735" cy="1303867"/>
          </a:xfrm>
        </p:spPr>
        <p:txBody>
          <a:bodyPr/>
          <a:lstStyle/>
          <a:p>
            <a:r>
              <a:rPr lang="en-IN" dirty="0">
                <a:latin typeface="Cooper Black" panose="0208090404030B020404" pitchFamily="18" charset="0"/>
              </a:rPr>
              <a:t>THANK YOU</a:t>
            </a:r>
          </a:p>
        </p:txBody>
      </p:sp>
    </p:spTree>
    <p:extLst>
      <p:ext uri="{BB962C8B-B14F-4D97-AF65-F5344CB8AC3E}">
        <p14:creationId xmlns:p14="http://schemas.microsoft.com/office/powerpoint/2010/main" val="132549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7E669-2AC4-4D21-8764-A184228EB310}"/>
              </a:ext>
            </a:extLst>
          </p:cNvPr>
          <p:cNvSpPr>
            <a:spLocks noGrp="1"/>
          </p:cNvSpPr>
          <p:nvPr>
            <p:ph type="title"/>
          </p:nvPr>
        </p:nvSpPr>
        <p:spPr>
          <a:xfrm>
            <a:off x="876300" y="1905000"/>
            <a:ext cx="7391400" cy="3505200"/>
          </a:xfrm>
        </p:spPr>
        <p:txBody>
          <a:bodyPr>
            <a:normAutofit/>
          </a:bodyPr>
          <a:lstStyle/>
          <a:p>
            <a:r>
              <a:rPr lang="en-IN" dirty="0"/>
              <a:t>Case Study, Analysis, Detection using IOT and Solution for Waste water management </a:t>
            </a:r>
          </a:p>
        </p:txBody>
      </p:sp>
    </p:spTree>
    <p:extLst>
      <p:ext uri="{BB962C8B-B14F-4D97-AF65-F5344CB8AC3E}">
        <p14:creationId xmlns:p14="http://schemas.microsoft.com/office/powerpoint/2010/main" val="2839425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609600"/>
            <a:ext cx="4876800" cy="5720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57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F81A-2311-D845-8638-52481697F126}"/>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387BD634-70C4-D343-9A79-DCB52A793652}"/>
              </a:ext>
            </a:extLst>
          </p:cNvPr>
          <p:cNvSpPr>
            <a:spLocks noGrp="1"/>
          </p:cNvSpPr>
          <p:nvPr>
            <p:ph idx="1"/>
          </p:nvPr>
        </p:nvSpPr>
        <p:spPr/>
        <p:txBody>
          <a:bodyPr>
            <a:normAutofit fontScale="92500"/>
          </a:bodyPr>
          <a:lstStyle/>
          <a:p>
            <a:r>
              <a:rPr lang="en-GB" dirty="0"/>
              <a:t>As today, in this fast-growing world, human greediness has caused ecological imbalance in the environments and due to that natural calamities like floods (currently active), earthquakes occurred and will be occurring again and again. </a:t>
            </a:r>
          </a:p>
          <a:p>
            <a:r>
              <a:rPr lang="en-GB" dirty="0"/>
              <a:t>So the main causes are deforestation and air pollution (causing global warming) and others are human induced activities like mining, industrial exploitation, etc</a:t>
            </a:r>
            <a:r>
              <a:rPr lang="en-IN" dirty="0">
                <a:effectLst/>
              </a:rPr>
              <a:t> </a:t>
            </a:r>
          </a:p>
          <a:p>
            <a:r>
              <a:rPr lang="en-GB" dirty="0"/>
              <a:t>Since it is high time to bring smart solutions for this</a:t>
            </a:r>
            <a:r>
              <a:rPr lang="en-IN" dirty="0"/>
              <a:t>. </a:t>
            </a:r>
            <a:endParaRPr lang="en-US" dirty="0"/>
          </a:p>
        </p:txBody>
      </p:sp>
    </p:spTree>
    <p:extLst>
      <p:ext uri="{BB962C8B-B14F-4D97-AF65-F5344CB8AC3E}">
        <p14:creationId xmlns:p14="http://schemas.microsoft.com/office/powerpoint/2010/main" val="53687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C524-DDA6-4149-A4FB-F227A006FC9D}"/>
              </a:ext>
            </a:extLst>
          </p:cNvPr>
          <p:cNvSpPr>
            <a:spLocks noGrp="1"/>
          </p:cNvSpPr>
          <p:nvPr>
            <p:ph type="title"/>
          </p:nvPr>
        </p:nvSpPr>
        <p:spPr/>
        <p:txBody>
          <a:bodyPr/>
          <a:lstStyle/>
          <a:p>
            <a:r>
              <a:rPr lang="en-US" dirty="0"/>
              <a:t>Survey </a:t>
            </a:r>
          </a:p>
        </p:txBody>
      </p:sp>
      <p:sp>
        <p:nvSpPr>
          <p:cNvPr id="3" name="Content Placeholder 2">
            <a:extLst>
              <a:ext uri="{FF2B5EF4-FFF2-40B4-BE49-F238E27FC236}">
                <a16:creationId xmlns:a16="http://schemas.microsoft.com/office/drawing/2014/main" id="{5E57368F-D540-AD4C-9FFD-755D8CAC05E3}"/>
              </a:ext>
            </a:extLst>
          </p:cNvPr>
          <p:cNvSpPr>
            <a:spLocks noGrp="1"/>
          </p:cNvSpPr>
          <p:nvPr>
            <p:ph idx="1"/>
          </p:nvPr>
        </p:nvSpPr>
        <p:spPr/>
        <p:txBody>
          <a:bodyPr/>
          <a:lstStyle/>
          <a:p>
            <a:r>
              <a:rPr lang="en-US" dirty="0"/>
              <a:t>To analyze various factors that has significant importance in cause and control in air quality and water quality, we have conducted two surveys for analysis of the same.</a:t>
            </a:r>
          </a:p>
          <a:p>
            <a:r>
              <a:rPr lang="en-US" dirty="0"/>
              <a:t>Our main emphasis in the ideation and surveys has been </a:t>
            </a:r>
          </a:p>
          <a:p>
            <a:pPr lvl="1"/>
            <a:r>
              <a:rPr lang="en-US" dirty="0"/>
              <a:t>Biological system to process the sewage </a:t>
            </a:r>
          </a:p>
          <a:p>
            <a:pPr lvl="1"/>
            <a:r>
              <a:rPr lang="en-US" dirty="0"/>
              <a:t>Smart systems to analyze the water quality index</a:t>
            </a:r>
          </a:p>
          <a:p>
            <a:pPr lvl="1"/>
            <a:endParaRPr lang="en-US" dirty="0"/>
          </a:p>
        </p:txBody>
      </p:sp>
    </p:spTree>
    <p:extLst>
      <p:ext uri="{BB962C8B-B14F-4D97-AF65-F5344CB8AC3E}">
        <p14:creationId xmlns:p14="http://schemas.microsoft.com/office/powerpoint/2010/main" val="2276766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7185" y="886685"/>
            <a:ext cx="7924800" cy="3785652"/>
          </a:xfrm>
          <a:prstGeom prst="rect">
            <a:avLst/>
          </a:prstGeom>
        </p:spPr>
        <p:txBody>
          <a:bodyPr wrap="square">
            <a:spAutoFit/>
          </a:bodyPr>
          <a:lstStyle/>
          <a:p>
            <a:r>
              <a:rPr lang="en-US" sz="2000" dirty="0">
                <a:latin typeface="Times New Roman" pitchFamily="18" charset="0"/>
                <a:cs typeface="Times New Roman" pitchFamily="18" charset="0"/>
              </a:rPr>
              <a:t>1. As the sewage contaminants from the 200 houses nearby are let into the lake which causes algal growth, water quality deterioration, Nutrient enrichment </a:t>
            </a:r>
          </a:p>
          <a:p>
            <a:r>
              <a:rPr lang="en-US" sz="2000" dirty="0">
                <a:latin typeface="Times New Roman" pitchFamily="18" charset="0"/>
                <a:cs typeface="Times New Roman" pitchFamily="18" charset="0"/>
              </a:rPr>
              <a:t>henceforth leading to eutrophication and degradation of the quality of the lake.</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2. This also caused issues with the neighbors, as it leads to the accumulation and release of H2S causing the pungent odor.</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3. Reduced oxygen amount leads to a decline in the aquatic population. Also, lead to an acceleration in the rate of mosquito breeding and an increase in the rate of mosquito-borne diseases.</a:t>
            </a:r>
          </a:p>
        </p:txBody>
      </p:sp>
      <p:sp>
        <p:nvSpPr>
          <p:cNvPr id="3" name="TextBox 2"/>
          <p:cNvSpPr txBox="1"/>
          <p:nvPr/>
        </p:nvSpPr>
        <p:spPr>
          <a:xfrm>
            <a:off x="627185" y="486575"/>
            <a:ext cx="1558440" cy="400110"/>
          </a:xfrm>
          <a:prstGeom prst="rect">
            <a:avLst/>
          </a:prstGeom>
          <a:noFill/>
        </p:spPr>
        <p:txBody>
          <a:bodyPr wrap="none" rtlCol="0">
            <a:spAutoFit/>
          </a:bodyPr>
          <a:lstStyle/>
          <a:p>
            <a:r>
              <a:rPr lang="en-US" sz="2000" b="1" u="sng" dirty="0">
                <a:latin typeface="Times New Roman" pitchFamily="18" charset="0"/>
                <a:cs typeface="Times New Roman" pitchFamily="18" charset="0"/>
              </a:rPr>
              <a:t>Issues Faced</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517" y="4626731"/>
            <a:ext cx="4074483" cy="2206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0B1FC48C-4741-4530-AC08-179D891D2FF0}"/>
              </a:ext>
            </a:extLst>
          </p:cNvPr>
          <p:cNvSpPr txBox="1"/>
          <p:nvPr/>
        </p:nvSpPr>
        <p:spPr>
          <a:xfrm>
            <a:off x="1828800" y="5181600"/>
            <a:ext cx="3240717" cy="369332"/>
          </a:xfrm>
          <a:prstGeom prst="rect">
            <a:avLst/>
          </a:prstGeom>
          <a:noFill/>
        </p:spPr>
        <p:txBody>
          <a:bodyPr wrap="square" rtlCol="0">
            <a:spAutoFit/>
          </a:bodyPr>
          <a:lstStyle/>
          <a:p>
            <a:r>
              <a:rPr lang="en-IN" dirty="0"/>
              <a:t>satellite image  of Lake</a:t>
            </a:r>
          </a:p>
        </p:txBody>
      </p:sp>
    </p:spTree>
    <p:extLst>
      <p:ext uri="{BB962C8B-B14F-4D97-AF65-F5344CB8AC3E}">
        <p14:creationId xmlns:p14="http://schemas.microsoft.com/office/powerpoint/2010/main" val="245739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23" b="47988"/>
          <a:stretch/>
        </p:blipFill>
        <p:spPr bwMode="auto">
          <a:xfrm>
            <a:off x="914400" y="2514600"/>
            <a:ext cx="7315200" cy="250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23314" y="990600"/>
            <a:ext cx="7543800" cy="707886"/>
          </a:xfrm>
          <a:prstGeom prst="rect">
            <a:avLst/>
          </a:prstGeom>
        </p:spPr>
        <p:txBody>
          <a:bodyPr wrap="square">
            <a:spAutoFit/>
          </a:bodyPr>
          <a:lstStyle/>
          <a:p>
            <a:r>
              <a:rPr lang="en-US" sz="2000" dirty="0">
                <a:latin typeface="Times New Roman" pitchFamily="18" charset="0"/>
                <a:cs typeface="Times New Roman" pitchFamily="18" charset="0"/>
              </a:rPr>
              <a:t>The following water quality analysis was carried out at the Centre for Ecological Sciences dept. lab of </a:t>
            </a:r>
            <a:r>
              <a:rPr lang="en-US" sz="2000" dirty="0" err="1">
                <a:latin typeface="Times New Roman" pitchFamily="18" charset="0"/>
                <a:cs typeface="Times New Roman" pitchFamily="18" charset="0"/>
              </a:rPr>
              <a:t>IISc</a:t>
            </a:r>
            <a:r>
              <a:rPr lang="en-US" sz="2000" dirty="0">
                <a:latin typeface="Times New Roman" pitchFamily="18" charset="0"/>
                <a:cs typeface="Times New Roman" pitchFamily="18" charset="0"/>
              </a:rPr>
              <a:t> as per the ISI standards</a:t>
            </a:r>
          </a:p>
        </p:txBody>
      </p:sp>
    </p:spTree>
    <p:extLst>
      <p:ext uri="{BB962C8B-B14F-4D97-AF65-F5344CB8AC3E}">
        <p14:creationId xmlns:p14="http://schemas.microsoft.com/office/powerpoint/2010/main" val="2744144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2830-D1EC-4C61-A26A-CEDC5742D5EF}"/>
              </a:ext>
            </a:extLst>
          </p:cNvPr>
          <p:cNvSpPr txBox="1"/>
          <p:nvPr/>
        </p:nvSpPr>
        <p:spPr>
          <a:xfrm>
            <a:off x="457200" y="609600"/>
            <a:ext cx="7848600" cy="954107"/>
          </a:xfrm>
          <a:prstGeom prst="rect">
            <a:avLst/>
          </a:prstGeom>
          <a:noFill/>
        </p:spPr>
        <p:txBody>
          <a:bodyPr wrap="square" rtlCol="0">
            <a:spAutoFit/>
          </a:bodyPr>
          <a:lstStyle/>
          <a:p>
            <a:pPr algn="ctr"/>
            <a:r>
              <a:rPr lang="en-IN" sz="2800" dirty="0">
                <a:ln w="0"/>
                <a:solidFill>
                  <a:schemeClr val="accent1"/>
                </a:solidFill>
                <a:effectLst>
                  <a:outerShdw blurRad="38100" dist="25400" dir="5400000" algn="ctr" rotWithShape="0">
                    <a:srgbClr val="6E747A">
                      <a:alpha val="43000"/>
                    </a:srgbClr>
                  </a:outerShdw>
                </a:effectLst>
              </a:rPr>
              <a:t>IOT based Water Quality System with Lab analysis Report </a:t>
            </a:r>
          </a:p>
        </p:txBody>
      </p:sp>
      <p:pic>
        <p:nvPicPr>
          <p:cNvPr id="3" name="Picture 2">
            <a:extLst>
              <a:ext uri="{FF2B5EF4-FFF2-40B4-BE49-F238E27FC236}">
                <a16:creationId xmlns:a16="http://schemas.microsoft.com/office/drawing/2014/main" id="{B42D8260-1816-43E1-AADD-4917D5EF5D96}"/>
              </a:ext>
            </a:extLst>
          </p:cNvPr>
          <p:cNvPicPr/>
          <p:nvPr/>
        </p:nvPicPr>
        <p:blipFill>
          <a:blip r:embed="rId2">
            <a:extLst>
              <a:ext uri="{28A0092B-C50C-407E-A947-70E740481C1C}">
                <a14:useLocalDpi xmlns:a14="http://schemas.microsoft.com/office/drawing/2010/main" val="0"/>
              </a:ext>
            </a:extLst>
          </a:blip>
          <a:stretch>
            <a:fillRect/>
          </a:stretch>
        </p:blipFill>
        <p:spPr>
          <a:xfrm>
            <a:off x="1981200" y="1981200"/>
            <a:ext cx="5600700" cy="4407535"/>
          </a:xfrm>
          <a:prstGeom prst="rect">
            <a:avLst/>
          </a:prstGeom>
        </p:spPr>
      </p:pic>
    </p:spTree>
    <p:extLst>
      <p:ext uri="{BB962C8B-B14F-4D97-AF65-F5344CB8AC3E}">
        <p14:creationId xmlns:p14="http://schemas.microsoft.com/office/powerpoint/2010/main" val="169283053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269</TotalTime>
  <Words>1478</Words>
  <Application>Microsoft Office PowerPoint</Application>
  <PresentationFormat>On-screen Show (4:3)</PresentationFormat>
  <Paragraphs>124</Paragraphs>
  <Slides>29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ArialMT</vt:lpstr>
      <vt:lpstr>Britannic Bold</vt:lpstr>
      <vt:lpstr>Cooper Black</vt:lpstr>
      <vt:lpstr>Garamond</vt:lpstr>
      <vt:lpstr>Noto Serif</vt:lpstr>
      <vt:lpstr>Roboto</vt:lpstr>
      <vt:lpstr>Segoe UI Black</vt:lpstr>
      <vt:lpstr>Times New Roman</vt:lpstr>
      <vt:lpstr>Titillium Web</vt:lpstr>
      <vt:lpstr>Wingdings</vt:lpstr>
      <vt:lpstr>Organic</vt:lpstr>
      <vt:lpstr>IDEATHON 2020</vt:lpstr>
      <vt:lpstr>Smart Solutions of Waste Water and Air Quality </vt:lpstr>
      <vt:lpstr>Case Study, Analysis, Detection using IOT and Solution for Waste water management </vt:lpstr>
      <vt:lpstr>PowerPoint Presentation</vt:lpstr>
      <vt:lpstr>Introduction </vt:lpstr>
      <vt:lpstr>Survey </vt:lpstr>
      <vt:lpstr>PowerPoint Presentation</vt:lpstr>
      <vt:lpstr>PowerPoint Presentation</vt:lpstr>
      <vt:lpstr>PowerPoint Presentation</vt:lpstr>
      <vt:lpstr>Components for Building water quality system.</vt:lpstr>
      <vt:lpstr>PowerPoint Presentation</vt:lpstr>
      <vt:lpstr>PowerPoint Presentation</vt:lpstr>
      <vt:lpstr>PowerPoint Presentation</vt:lpstr>
      <vt:lpstr>PowerPoint Presentation</vt:lpstr>
      <vt:lpstr>PowerPoint Presentation</vt:lpstr>
      <vt:lpstr>PowerPoint Presentation</vt:lpstr>
      <vt:lpstr>Air Quality Monitoring</vt:lpstr>
      <vt:lpstr>PowerPoint Presentation</vt:lpstr>
      <vt:lpstr>Need of Air Quality System</vt:lpstr>
      <vt:lpstr>IOT based Indoor Air Quality Monitoring</vt:lpstr>
      <vt:lpstr>Components required for Air Quality Monitoring</vt:lpstr>
      <vt:lpstr>PowerPoint Presentation</vt:lpstr>
      <vt:lpstr>Working of Air Quality System</vt:lpstr>
      <vt:lpstr>Solutions for Air Pollution Decrease</vt:lpstr>
      <vt:lpstr>Market Research</vt:lpstr>
      <vt:lpstr>Clients For Our Project</vt:lpstr>
      <vt:lpstr>PowerPoint Presentation</vt:lpstr>
      <vt:lpstr>Prototype of Smart phone application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Mahanash</dc:creator>
  <cp:lastModifiedBy>YATHISH N V</cp:lastModifiedBy>
  <cp:revision>33</cp:revision>
  <dcterms:created xsi:type="dcterms:W3CDTF">2020-10-23T10:04:07Z</dcterms:created>
  <dcterms:modified xsi:type="dcterms:W3CDTF">2020-10-23T15:50:31Z</dcterms:modified>
</cp:coreProperties>
</file>